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0"/>
  </p:notesMasterIdLst>
  <p:handoutMasterIdLst>
    <p:handoutMasterId r:id="rId21"/>
  </p:handoutMasterIdLst>
  <p:sldIdLst>
    <p:sldId id="693" r:id="rId7"/>
    <p:sldId id="717" r:id="rId8"/>
    <p:sldId id="286" r:id="rId9"/>
    <p:sldId id="719" r:id="rId10"/>
    <p:sldId id="289" r:id="rId11"/>
    <p:sldId id="290" r:id="rId12"/>
    <p:sldId id="720" r:id="rId13"/>
    <p:sldId id="721" r:id="rId14"/>
    <p:sldId id="291" r:id="rId15"/>
    <p:sldId id="292" r:id="rId16"/>
    <p:sldId id="722" r:id="rId17"/>
    <p:sldId id="718" r:id="rId18"/>
    <p:sldId id="680" r:id="rId19"/>
  </p:sldIdLst>
  <p:sldSz cx="12196763" cy="6858000"/>
  <p:notesSz cx="6805613" cy="9939338"/>
  <p:custDataLst>
    <p:tags r:id="rId2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4393C"/>
    <a:srgbClr val="F78898"/>
    <a:srgbClr val="FFC000"/>
    <a:srgbClr val="59595A"/>
    <a:srgbClr val="384056"/>
    <a:srgbClr val="FFFFFF"/>
    <a:srgbClr val="0078D5"/>
    <a:srgbClr val="B1C0D4"/>
    <a:srgbClr val="FFB8B8"/>
    <a:srgbClr val="FFF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2022/12/14</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2022/12/14</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8</a:t>
            </a:fld>
            <a:endParaRPr lang="en-US" sz="1200" b="0" strike="noStrike" spc="-1">
              <a:latin typeface="Times New Roman"/>
            </a:endParaRPr>
          </a:p>
        </p:txBody>
      </p:sp>
    </p:spTree>
    <p:extLst>
      <p:ext uri="{BB962C8B-B14F-4D97-AF65-F5344CB8AC3E}">
        <p14:creationId xmlns:p14="http://schemas.microsoft.com/office/powerpoint/2010/main" val="336458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9</a:t>
            </a:fld>
            <a:endParaRPr lang="en-US" sz="1200" b="0" strike="noStrike" spc="-1">
              <a:latin typeface="Times New Roman"/>
            </a:endParaRPr>
          </a:p>
        </p:txBody>
      </p:sp>
    </p:spTree>
    <p:extLst>
      <p:ext uri="{BB962C8B-B14F-4D97-AF65-F5344CB8AC3E}">
        <p14:creationId xmlns:p14="http://schemas.microsoft.com/office/powerpoint/2010/main" val="314154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PlaceHolder 1"/>
          <p:cNvSpPr>
            <a:spLocks noGrp="1" noRot="1" noChangeAspect="1"/>
          </p:cNvSpPr>
          <p:nvPr>
            <p:ph type="sldImg"/>
          </p:nvPr>
        </p:nvSpPr>
        <p:spPr>
          <a:xfrm>
            <a:off x="685800" y="1143000"/>
            <a:ext cx="5486400" cy="3086100"/>
          </a:xfrm>
          <a:prstGeom prst="rect">
            <a:avLst/>
          </a:prstGeom>
          <a:ln w="0">
            <a:noFill/>
          </a:ln>
        </p:spPr>
      </p:sp>
      <p:sp>
        <p:nvSpPr>
          <p:cNvPr id="20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9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B42AF5FC-9593-48C9-871B-A6691C3F183C}" type="slidenum">
              <a:rPr lang="en-US" sz="1200" b="0" strike="noStrike" spc="-1">
                <a:solidFill>
                  <a:srgbClr val="000000"/>
                </a:solidFill>
                <a:latin typeface="+mn-lt"/>
                <a:ea typeface="+mn-ea"/>
              </a:rPr>
              <a:t>10</a:t>
            </a:fld>
            <a:endParaRPr lang="en-US" sz="1200" b="0" strike="noStrike" spc="-1">
              <a:latin typeface="Times New Roman"/>
            </a:endParaRPr>
          </a:p>
        </p:txBody>
      </p:sp>
    </p:spTree>
    <p:extLst>
      <p:ext uri="{BB962C8B-B14F-4D97-AF65-F5344CB8AC3E}">
        <p14:creationId xmlns:p14="http://schemas.microsoft.com/office/powerpoint/2010/main" val="238453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6" name="PlaceHolder 1"/>
          <p:cNvSpPr>
            <a:spLocks noGrp="1" noRot="1" noChangeAspect="1"/>
          </p:cNvSpPr>
          <p:nvPr>
            <p:ph type="sldImg"/>
          </p:nvPr>
        </p:nvSpPr>
        <p:spPr>
          <a:xfrm>
            <a:off x="685800" y="1143000"/>
            <a:ext cx="5486400" cy="3086100"/>
          </a:xfrm>
          <a:prstGeom prst="rect">
            <a:avLst/>
          </a:prstGeom>
          <a:ln w="0">
            <a:noFill/>
          </a:ln>
        </p:spPr>
      </p:sp>
      <p:sp>
        <p:nvSpPr>
          <p:cNvPr id="20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8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mn-lt"/>
                <a:ea typeface="+mn-ea"/>
              </a:defRPr>
            </a:lvl1pPr>
          </a:lstStyle>
          <a:p>
            <a:pPr algn="r">
              <a:lnSpc>
                <a:spcPct val="100000"/>
              </a:lnSpc>
              <a:buNone/>
            </a:pPr>
            <a:fld id="{DAADD16D-D6ED-4884-80F9-E8190C23514A}" type="slidenum">
              <a:rPr lang="en-US" sz="1200" b="0" strike="noStrike" spc="-1">
                <a:solidFill>
                  <a:srgbClr val="000000"/>
                </a:solidFill>
                <a:latin typeface="+mn-lt"/>
                <a:ea typeface="+mn-ea"/>
              </a:rPr>
              <a:t>11</a:t>
            </a:fld>
            <a:endParaRPr lang="en-US" sz="1200" b="0" strike="noStrike" spc="-1">
              <a:latin typeface="Times New Roman"/>
            </a:endParaRPr>
          </a:p>
        </p:txBody>
      </p:sp>
    </p:spTree>
    <p:extLst>
      <p:ext uri="{BB962C8B-B14F-4D97-AF65-F5344CB8AC3E}">
        <p14:creationId xmlns:p14="http://schemas.microsoft.com/office/powerpoint/2010/main" val="353673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19530"/>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271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3617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3199"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28800"/>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529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7" r:id="rId3"/>
    <p:sldLayoutId id="2147483908"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09"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89539" y="404664"/>
            <a:ext cx="6649002" cy="3096343"/>
          </a:xfrm>
          <a:solidFill>
            <a:srgbClr val="FFFFFF">
              <a:alpha val="9804"/>
            </a:srgbClr>
          </a:solidFill>
        </p:spPr>
        <p:txBody>
          <a:bodyPr anchor="ctr">
            <a:noAutofit/>
          </a:bodyPr>
          <a:lstStyle/>
          <a:p>
            <a:r>
              <a:rPr lang="zh-CN" altLang="en-US" sz="9600" dirty="0">
                <a:solidFill>
                  <a:schemeClr val="bg1"/>
                </a:solidFill>
                <a:latin typeface="Microsoft YaHei" panose="020B0503020204020204" pitchFamily="34" charset="-122"/>
                <a:ea typeface="Microsoft YaHei" panose="020B0503020204020204" pitchFamily="34" charset="-122"/>
              </a:rPr>
              <a:t>计算图与</a:t>
            </a:r>
            <a:br>
              <a:rPr lang="en-US" altLang="zh-CN" sz="9600" dirty="0">
                <a:solidFill>
                  <a:schemeClr val="bg1"/>
                </a:solidFill>
                <a:latin typeface="Microsoft YaHei" panose="020B0503020204020204" pitchFamily="34" charset="-122"/>
                <a:ea typeface="Microsoft YaHei" panose="020B0503020204020204" pitchFamily="34" charset="-122"/>
              </a:rPr>
            </a:br>
            <a:r>
              <a:rPr lang="zh-CN" altLang="en-US" sz="9600" dirty="0">
                <a:solidFill>
                  <a:schemeClr val="bg1"/>
                </a:solidFill>
                <a:latin typeface="Microsoft YaHei" panose="020B0503020204020204" pitchFamily="34" charset="-122"/>
                <a:ea typeface="Microsoft YaHei" panose="020B0503020204020204" pitchFamily="34" charset="-122"/>
              </a:rPr>
              <a:t>优化与执行</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4270252" y="3954787"/>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5630" y="3933056"/>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图片 79">
            <a:extLst>
              <a:ext uri="{FF2B5EF4-FFF2-40B4-BE49-F238E27FC236}">
                <a16:creationId xmlns:a16="http://schemas.microsoft.com/office/drawing/2014/main" id="{310D0F09-FF4D-6B40-A3B9-549CA69472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3972" y="5382784"/>
            <a:ext cx="2534670" cy="616371"/>
          </a:xfrm>
          <a:prstGeom prst="rect">
            <a:avLst/>
          </a:prstGeom>
        </p:spPr>
      </p:pic>
      <p:pic>
        <p:nvPicPr>
          <p:cNvPr id="81" name="图片 80">
            <a:extLst>
              <a:ext uri="{FF2B5EF4-FFF2-40B4-BE49-F238E27FC236}">
                <a16:creationId xmlns:a16="http://schemas.microsoft.com/office/drawing/2014/main" id="{8CAB048E-3721-DC43-807C-06F75DF8DF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58984" y="5382784"/>
            <a:ext cx="2534670" cy="616371"/>
          </a:xfrm>
          <a:prstGeom prst="rect">
            <a:avLst/>
          </a:prstGeom>
        </p:spPr>
      </p:pic>
      <p:sp>
        <p:nvSpPr>
          <p:cNvPr id="1694"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II</a:t>
            </a:r>
            <a:r>
              <a:rPr lang="zh-CN" altLang="en-US" sz="3200" spc="-52" dirty="0">
                <a:latin typeface="Segoe UI Semibold"/>
              </a:rPr>
              <a:t>）</a:t>
            </a:r>
            <a:endParaRPr lang="en-US" sz="3200" b="0" spc="-1" dirty="0">
              <a:solidFill>
                <a:srgbClr val="1A1A1A"/>
              </a:solidFill>
              <a:latin typeface="Segoe UI"/>
            </a:endParaRPr>
          </a:p>
        </p:txBody>
      </p:sp>
      <p:sp>
        <p:nvSpPr>
          <p:cNvPr id="1695" name="PlaceHolder 2"/>
          <p:cNvSpPr>
            <a:spLocks noGrp="1"/>
          </p:cNvSpPr>
          <p:nvPr>
            <p:ph sz="half" idx="1"/>
          </p:nvPr>
        </p:nvSpPr>
        <p:spPr>
          <a:xfrm>
            <a:off x="623635" y="1412776"/>
            <a:ext cx="10963473" cy="530758"/>
          </a:xfrm>
          <a:prstGeom prst="rect">
            <a:avLst/>
          </a:prstGeom>
          <a:noFill/>
          <a:ln w="0">
            <a:noFill/>
          </a:ln>
        </p:spPr>
        <p:txBody>
          <a:bodyPr lIns="0" tIns="0" rIns="0" bIns="0" anchor="t">
            <a:noAutofit/>
          </a:bodyPr>
          <a:lstStyle/>
          <a:p>
            <a:pPr marL="0" indent="0">
              <a:spcBef>
                <a:spcPts val="561"/>
              </a:spcBef>
              <a:buClr>
                <a:srgbClr val="0D0D0D"/>
              </a:buClr>
              <a:buSzPct val="90000"/>
              <a:buNone/>
            </a:pPr>
            <a:r>
              <a:rPr lang="zh-CN" altLang="en-US" sz="2000" b="0" spc="-1" dirty="0">
                <a:solidFill>
                  <a:srgbClr val="34393C"/>
                </a:solidFill>
                <a:latin typeface="+mj-ea"/>
                <a:ea typeface="+mj-ea"/>
              </a:rPr>
              <a:t>跨设备的边将被自动替换成 </a:t>
            </a:r>
            <a:r>
              <a:rPr lang="en-US" sz="2000" b="1" spc="-1" dirty="0">
                <a:solidFill>
                  <a:srgbClr val="34393C"/>
                </a:solidFill>
                <a:latin typeface="+mj-ea"/>
                <a:ea typeface="+mj-ea"/>
              </a:rPr>
              <a:t>Send/Recv </a:t>
            </a:r>
            <a:r>
              <a:rPr lang="zh-CN" altLang="en-US" sz="2000" b="1" spc="-1" dirty="0">
                <a:solidFill>
                  <a:srgbClr val="34393C"/>
                </a:solidFill>
                <a:latin typeface="+mj-ea"/>
                <a:ea typeface="+mj-ea"/>
              </a:rPr>
              <a:t>算子</a:t>
            </a:r>
            <a:r>
              <a:rPr lang="zh-CN" altLang="en-US" sz="2000" spc="-1" dirty="0">
                <a:solidFill>
                  <a:srgbClr val="34393C"/>
                </a:solidFill>
                <a:latin typeface="+mj-ea"/>
                <a:ea typeface="+mj-ea"/>
              </a:rPr>
              <a:t>或者是通过 </a:t>
            </a:r>
            <a:r>
              <a:rPr lang="zh-CN" altLang="en-US" sz="2000" b="1" dirty="0">
                <a:solidFill>
                  <a:srgbClr val="34393C"/>
                </a:solidFill>
                <a:latin typeface="+mj-ea"/>
                <a:ea typeface="+mj-ea"/>
              </a:rPr>
              <a:t>通讯原语 </a:t>
            </a:r>
            <a:r>
              <a:rPr lang="zh-CN" altLang="en-US" sz="2000" dirty="0">
                <a:solidFill>
                  <a:srgbClr val="34393C"/>
                </a:solidFill>
                <a:latin typeface="+mj-ea"/>
                <a:ea typeface="+mj-ea"/>
              </a:rPr>
              <a:t>进行数据传输</a:t>
            </a:r>
            <a:endParaRPr lang="en-US" sz="2000" spc="-1" dirty="0">
              <a:solidFill>
                <a:srgbClr val="34393C"/>
              </a:solidFill>
              <a:latin typeface="+mj-ea"/>
              <a:ea typeface="+mj-ea"/>
            </a:endParaRPr>
          </a:p>
        </p:txBody>
      </p:sp>
      <p:sp>
        <p:nvSpPr>
          <p:cNvPr id="1696" name="Slide Number Placeholder 3"/>
          <p:cNvSpPr/>
          <p:nvPr/>
        </p:nvSpPr>
        <p:spPr>
          <a:xfrm>
            <a:off x="8745701" y="6386400"/>
            <a:ext cx="2742840" cy="364680"/>
          </a:xfrm>
          <a:prstGeom prst="rect">
            <a:avLst/>
          </a:prstGeom>
          <a:noFill/>
          <a:ln w="0">
            <a:noFill/>
          </a:ln>
        </p:spPr>
        <p:style>
          <a:lnRef idx="0">
            <a:scrgbClr r="0" g="0" b="0"/>
          </a:lnRef>
          <a:fillRef idx="0">
            <a:scrgbClr r="0" g="0" b="0"/>
          </a:fillRef>
          <a:effectRef idx="0">
            <a:scrgbClr r="0" g="0" b="0"/>
          </a:effectRef>
          <a:fontRef idx="minor"/>
        </p:style>
        <p:txBody>
          <a:bodyPr anchor="ctr">
            <a:noAutofit/>
          </a:bodyPr>
          <a:lstStyle/>
          <a:p>
            <a:pPr algn="r">
              <a:lnSpc>
                <a:spcPct val="100000"/>
              </a:lnSpc>
              <a:buNone/>
            </a:pPr>
            <a:fld id="{47489BF8-221E-4CD0-A0DC-F0767984704B}" type="slidenum">
              <a:rPr lang="en-US" sz="1200" spc="-1">
                <a:solidFill>
                  <a:srgbClr val="8C8C8C"/>
                </a:solidFill>
                <a:latin typeface="Segoe UI"/>
              </a:rPr>
              <a:t>10</a:t>
            </a:fld>
            <a:endParaRPr lang="en-US" sz="1200" spc="-1">
              <a:latin typeface="Arial"/>
            </a:endParaRPr>
          </a:p>
        </p:txBody>
      </p:sp>
      <p:sp>
        <p:nvSpPr>
          <p:cNvPr id="1716" name="TextBox 139"/>
          <p:cNvSpPr/>
          <p:nvPr/>
        </p:nvSpPr>
        <p:spPr>
          <a:xfrm>
            <a:off x="3945117" y="2197607"/>
            <a:ext cx="1217160" cy="58332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Dispatch</a:t>
            </a:r>
            <a:endParaRPr lang="en-US" sz="1600" spc="-1" dirty="0">
              <a:latin typeface="Arial"/>
            </a:endParaRPr>
          </a:p>
          <a:p>
            <a:pPr>
              <a:lnSpc>
                <a:spcPct val="100000"/>
              </a:lnSpc>
              <a:buNone/>
            </a:pPr>
            <a:r>
              <a:rPr lang="en-US" sz="1600" spc="-1" dirty="0">
                <a:solidFill>
                  <a:srgbClr val="1A1A1A"/>
                </a:solidFill>
                <a:latin typeface="Segoe UI"/>
              </a:rPr>
              <a:t>partitions</a:t>
            </a:r>
            <a:endParaRPr lang="en-US" sz="1600" spc="-1" dirty="0">
              <a:latin typeface="Arial"/>
            </a:endParaRPr>
          </a:p>
        </p:txBody>
      </p:sp>
      <p:sp>
        <p:nvSpPr>
          <p:cNvPr id="1717" name="Straight Connector 140"/>
          <p:cNvSpPr/>
          <p:nvPr/>
        </p:nvSpPr>
        <p:spPr>
          <a:xfrm>
            <a:off x="4388335" y="2780928"/>
            <a:ext cx="0" cy="2451152"/>
          </a:xfrm>
          <a:prstGeom prst="line">
            <a:avLst/>
          </a:prstGeom>
          <a:ln w="25400">
            <a:solidFill>
              <a:srgbClr val="1A1A1A"/>
            </a:solidFill>
            <a:prstDash val="sysDash"/>
            <a:round/>
          </a:ln>
        </p:spPr>
        <p:style>
          <a:lnRef idx="1">
            <a:schemeClr val="accent1"/>
          </a:lnRef>
          <a:fillRef idx="0">
            <a:schemeClr val="accent1"/>
          </a:fillRef>
          <a:effectRef idx="0">
            <a:schemeClr val="accent1"/>
          </a:effectRef>
          <a:fontRef idx="minor"/>
        </p:style>
      </p:sp>
      <p:sp>
        <p:nvSpPr>
          <p:cNvPr id="1754" name="TextBox 160"/>
          <p:cNvSpPr/>
          <p:nvPr/>
        </p:nvSpPr>
        <p:spPr>
          <a:xfrm>
            <a:off x="6314405" y="5229200"/>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dirty="0">
                <a:solidFill>
                  <a:srgbClr val="1A1A1A"/>
                </a:solidFill>
                <a:latin typeface="Segoe UI"/>
              </a:rPr>
              <a:t>Server</a:t>
            </a:r>
            <a:r>
              <a:rPr lang="en-US" sz="1600" spc="-1" baseline="-25000" dirty="0">
                <a:solidFill>
                  <a:srgbClr val="1A1A1A"/>
                </a:solidFill>
                <a:latin typeface="Segoe UI"/>
              </a:rPr>
              <a:t>0</a:t>
            </a:r>
            <a:endParaRPr lang="en-US" sz="1600" spc="-1" dirty="0">
              <a:latin typeface="Arial"/>
            </a:endParaRPr>
          </a:p>
        </p:txBody>
      </p:sp>
      <p:sp>
        <p:nvSpPr>
          <p:cNvPr id="1756" name="TextBox 84"/>
          <p:cNvSpPr/>
          <p:nvPr/>
        </p:nvSpPr>
        <p:spPr>
          <a:xfrm>
            <a:off x="9410749" y="5253582"/>
            <a:ext cx="970920" cy="3371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600" spc="-1">
                <a:solidFill>
                  <a:srgbClr val="1A1A1A"/>
                </a:solidFill>
                <a:latin typeface="Segoe UI"/>
              </a:rPr>
              <a:t>Server</a:t>
            </a:r>
            <a:r>
              <a:rPr lang="en-US" sz="1600" spc="-1" baseline="-25000">
                <a:solidFill>
                  <a:srgbClr val="1A1A1A"/>
                </a:solidFill>
                <a:latin typeface="Segoe UI"/>
              </a:rPr>
              <a:t>1</a:t>
            </a:r>
            <a:endParaRPr lang="en-US" sz="1600" spc="-1">
              <a:latin typeface="Arial"/>
            </a:endParaRPr>
          </a:p>
        </p:txBody>
      </p:sp>
      <p:pic>
        <p:nvPicPr>
          <p:cNvPr id="2" name="图片 1">
            <a:extLst>
              <a:ext uri="{FF2B5EF4-FFF2-40B4-BE49-F238E27FC236}">
                <a16:creationId xmlns:a16="http://schemas.microsoft.com/office/drawing/2014/main" id="{53E71A4E-9DC9-9F4B-A637-293C4393601C}"/>
              </a:ext>
            </a:extLst>
          </p:cNvPr>
          <p:cNvPicPr>
            <a:picLocks noChangeAspect="1"/>
          </p:cNvPicPr>
          <p:nvPr/>
        </p:nvPicPr>
        <p:blipFill>
          <a:blip r:embed="rId4"/>
          <a:stretch>
            <a:fillRect/>
          </a:stretch>
        </p:blipFill>
        <p:spPr>
          <a:xfrm>
            <a:off x="1083409" y="2106489"/>
            <a:ext cx="2399354" cy="3194141"/>
          </a:xfrm>
          <a:prstGeom prst="rect">
            <a:avLst/>
          </a:prstGeom>
        </p:spPr>
      </p:pic>
      <p:sp>
        <p:nvSpPr>
          <p:cNvPr id="77" name="虚尾箭头 76">
            <a:extLst>
              <a:ext uri="{FF2B5EF4-FFF2-40B4-BE49-F238E27FC236}">
                <a16:creationId xmlns:a16="http://schemas.microsoft.com/office/drawing/2014/main" id="{56CFD913-9F7C-7846-AC1E-E956BB3B7588}"/>
              </a:ext>
            </a:extLst>
          </p:cNvPr>
          <p:cNvSpPr/>
          <p:nvPr/>
        </p:nvSpPr>
        <p:spPr bwMode="auto">
          <a:xfrm>
            <a:off x="4030171" y="3392207"/>
            <a:ext cx="864096" cy="671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66188DAE-BAFA-0D40-8BA2-39F81BC6FD9D}"/>
              </a:ext>
            </a:extLst>
          </p:cNvPr>
          <p:cNvPicPr>
            <a:picLocks noChangeAspect="1"/>
          </p:cNvPicPr>
          <p:nvPr/>
        </p:nvPicPr>
        <p:blipFill>
          <a:blip r:embed="rId5"/>
          <a:stretch>
            <a:fillRect/>
          </a:stretch>
        </p:blipFill>
        <p:spPr>
          <a:xfrm>
            <a:off x="5244330" y="2157558"/>
            <a:ext cx="5894612" cy="3137928"/>
          </a:xfrm>
          <a:prstGeom prst="rect">
            <a:avLst/>
          </a:prstGeom>
        </p:spPr>
      </p:pic>
    </p:spTree>
    <p:extLst>
      <p:ext uri="{BB962C8B-B14F-4D97-AF65-F5344CB8AC3E}">
        <p14:creationId xmlns:p14="http://schemas.microsoft.com/office/powerpoint/2010/main" val="125797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11</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a:xfrm>
            <a:off x="623635" y="1340768"/>
            <a:ext cx="10963473" cy="2053576"/>
          </a:xfrm>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096608"/>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2" name="矩形 1">
            <a:extLst>
              <a:ext uri="{FF2B5EF4-FFF2-40B4-BE49-F238E27FC236}">
                <a16:creationId xmlns:a16="http://schemas.microsoft.com/office/drawing/2014/main" id="{FAA66634-F99C-6047-8A0C-175ADE3D27F7}"/>
              </a:ext>
            </a:extLst>
          </p:cNvPr>
          <p:cNvSpPr/>
          <p:nvPr/>
        </p:nvSpPr>
        <p:spPr>
          <a:xfrm>
            <a:off x="4980126" y="4138777"/>
            <a:ext cx="2236510" cy="400110"/>
          </a:xfrm>
          <a:prstGeom prst="rect">
            <a:avLst/>
          </a:prstGeom>
        </p:spPr>
        <p:txBody>
          <a:bodyPr wrap="none">
            <a:spAutoFit/>
          </a:bodyPr>
          <a:lstStyle/>
          <a:p>
            <a:r>
              <a:rPr lang="zh-CN" altLang="en-US" sz="2000" dirty="0">
                <a:solidFill>
                  <a:srgbClr val="24292F"/>
                </a:solidFill>
                <a:latin typeface="+mj-ea"/>
                <a:ea typeface="+mj-ea"/>
              </a:rPr>
              <a:t>复杂组合优化问题</a:t>
            </a:r>
            <a:endParaRPr lang="zh-CN" altLang="en-US" sz="2000" dirty="0">
              <a:latin typeface="+mj-ea"/>
              <a:ea typeface="+mj-ea"/>
            </a:endParaRPr>
          </a:p>
        </p:txBody>
      </p:sp>
      <p:sp>
        <p:nvSpPr>
          <p:cNvPr id="4" name="矩形 3">
            <a:extLst>
              <a:ext uri="{FF2B5EF4-FFF2-40B4-BE49-F238E27FC236}">
                <a16:creationId xmlns:a16="http://schemas.microsoft.com/office/drawing/2014/main" id="{B00F97EE-3134-754C-BED9-4BC2A09B7C3A}"/>
              </a:ext>
            </a:extLst>
          </p:cNvPr>
          <p:cNvSpPr/>
          <p:nvPr/>
        </p:nvSpPr>
        <p:spPr>
          <a:xfrm>
            <a:off x="4730229" y="5670411"/>
            <a:ext cx="3148619" cy="400110"/>
          </a:xfrm>
          <a:prstGeom prst="rect">
            <a:avLst/>
          </a:prstGeom>
        </p:spPr>
        <p:txBody>
          <a:bodyPr wrap="none">
            <a:spAutoFit/>
          </a:bodyPr>
          <a:lstStyle/>
          <a:p>
            <a:r>
              <a:rPr lang="zh-CN" altLang="en-US" sz="2000" b="1" dirty="0">
                <a:solidFill>
                  <a:srgbClr val="24292F"/>
                </a:solidFill>
                <a:latin typeface="+mj-ea"/>
                <a:ea typeface="+mj-ea"/>
              </a:rPr>
              <a:t>代价模型（</a:t>
            </a:r>
            <a:r>
              <a:rPr lang="en-US" altLang="zh-CN" sz="2000" b="1" dirty="0">
                <a:solidFill>
                  <a:srgbClr val="24292F"/>
                </a:solidFill>
                <a:latin typeface="+mj-ea"/>
                <a:ea typeface="+mj-ea"/>
              </a:rPr>
              <a:t>cost model</a:t>
            </a:r>
            <a:r>
              <a:rPr lang="zh-CN" altLang="en-US" sz="2000" b="1" dirty="0">
                <a:solidFill>
                  <a:srgbClr val="24292F"/>
                </a:solidFill>
                <a:latin typeface="+mj-ea"/>
                <a:ea typeface="+mj-ea"/>
              </a:rPr>
              <a:t>）</a:t>
            </a:r>
            <a:endParaRPr lang="zh-CN" altLang="en-US" sz="2000" b="1" dirty="0">
              <a:latin typeface="+mj-ea"/>
              <a:ea typeface="+mj-ea"/>
            </a:endParaRPr>
          </a:p>
        </p:txBody>
      </p:sp>
      <p:sp>
        <p:nvSpPr>
          <p:cNvPr id="14" name="虚尾箭头 13">
            <a:extLst>
              <a:ext uri="{FF2B5EF4-FFF2-40B4-BE49-F238E27FC236}">
                <a16:creationId xmlns:a16="http://schemas.microsoft.com/office/drawing/2014/main" id="{AB4681FF-D592-8B46-830B-2FA4C76BB932}"/>
              </a:ext>
            </a:extLst>
          </p:cNvPr>
          <p:cNvSpPr/>
          <p:nvPr/>
        </p:nvSpPr>
        <p:spPr bwMode="auto">
          <a:xfrm rot="5400000">
            <a:off x="5696406" y="4628241"/>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407023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dirty="0">
                <a:latin typeface="Microsoft YaHei" panose="020B0503020204020204" pitchFamily="34" charset="-122"/>
                <a:ea typeface="Microsoft YaHei" panose="020B0503020204020204" pitchFamily="34" charset="-122"/>
                <a:sym typeface="Huawei Sans" panose="020C0503030203020204" pitchFamily="34" charset="0"/>
              </a:rPr>
              <a:t>Summary</a:t>
            </a:r>
            <a:endParaRPr lang="zh-CN" altLang="en-US" dirty="0">
              <a:latin typeface="Microsoft YaHei" panose="020B0503020204020204" pitchFamily="34" charset="-122"/>
              <a:ea typeface="Microsoft YaHei" panose="020B0503020204020204" pitchFamily="34" charset="-122"/>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457200" indent="-457200">
              <a:buFont typeface="+mj-lt"/>
              <a:buAutoNum type="arabicPeriod"/>
            </a:pPr>
            <a:r>
              <a:rPr lang="zh-CN" altLang="en-US" sz="2000" dirty="0">
                <a:solidFill>
                  <a:schemeClr val="tx1"/>
                </a:solidFill>
              </a:rPr>
              <a:t>了解对于计算图进行上层的编译优化手段</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了解计算图最基础的调度执行模式和优化后的调度执行模式</a:t>
            </a:r>
            <a:endParaRPr lang="en-US" altLang="zh-CN" sz="2000" dirty="0">
              <a:solidFill>
                <a:schemeClr val="tx1"/>
              </a:solidFill>
            </a:endParaRPr>
          </a:p>
          <a:p>
            <a:pPr marL="457200" indent="-457200">
              <a:buFont typeface="+mj-lt"/>
              <a:buAutoNum type="arabicPeriod"/>
            </a:pPr>
            <a:r>
              <a:rPr lang="zh-CN" altLang="en-US" sz="2000" dirty="0">
                <a:solidFill>
                  <a:schemeClr val="tx1"/>
                </a:solidFill>
              </a:rPr>
              <a:t>了解计算图在多设备上进行图切分和多设备执行</a:t>
            </a:r>
            <a:endParaRPr lang="en-US" altLang="zh-CN" sz="2000" dirty="0">
              <a:solidFill>
                <a:schemeClr val="tx1"/>
              </a:solidFill>
            </a:endParaRPr>
          </a:p>
        </p:txBody>
      </p:sp>
    </p:spTree>
    <p:extLst>
      <p:ext uri="{BB962C8B-B14F-4D97-AF65-F5344CB8AC3E}">
        <p14:creationId xmlns:p14="http://schemas.microsoft.com/office/powerpoint/2010/main" val="407386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64310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423544"/>
            <a:ext cx="10963473"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rgbClr val="384056"/>
                </a:solidFill>
              </a:rPr>
              <a:t>计算图基础介绍</a:t>
            </a:r>
          </a:p>
          <a:p>
            <a:pPr marL="457200" indent="-457200">
              <a:buFont typeface="+mj-lt"/>
              <a:buAutoNum type="arabicPeriod"/>
            </a:pPr>
            <a:r>
              <a:rPr lang="zh-CN" altLang="en-US" sz="2400" b="1" dirty="0">
                <a:solidFill>
                  <a:srgbClr val="34393C"/>
                </a:solidFill>
              </a:rPr>
              <a:t>具体内容</a:t>
            </a:r>
          </a:p>
          <a:p>
            <a:pPr lvl="1"/>
            <a:r>
              <a:rPr lang="zh-CN" altLang="en-US" sz="2000" dirty="0">
                <a:solidFill>
                  <a:schemeClr val="bg2"/>
                </a:solidFill>
              </a:rPr>
              <a:t>计算图（数据流图）：</a:t>
            </a:r>
            <a:r>
              <a:rPr lang="en-US" altLang="zh-CN" sz="2000" dirty="0">
                <a:solidFill>
                  <a:schemeClr val="bg2"/>
                </a:solidFill>
              </a:rPr>
              <a:t>AI</a:t>
            </a:r>
            <a:r>
              <a:rPr lang="zh-CN" altLang="en-US" sz="2000" dirty="0">
                <a:solidFill>
                  <a:schemeClr val="bg2"/>
                </a:solidFill>
              </a:rPr>
              <a:t>系统化问题 </a:t>
            </a:r>
            <a:r>
              <a:rPr lang="en-US" altLang="zh-CN" sz="2000" dirty="0">
                <a:solidFill>
                  <a:schemeClr val="bg2"/>
                </a:solidFill>
              </a:rPr>
              <a:t>–</a:t>
            </a:r>
            <a:r>
              <a:rPr lang="zh-CN" altLang="en-US" sz="2000" dirty="0">
                <a:solidFill>
                  <a:schemeClr val="bg2"/>
                </a:solidFill>
              </a:rPr>
              <a:t> 计算图的提出</a:t>
            </a:r>
            <a:endParaRPr lang="en-US" altLang="zh-CN" sz="2000" dirty="0">
              <a:solidFill>
                <a:schemeClr val="bg2"/>
              </a:solidFill>
            </a:endParaRPr>
          </a:p>
          <a:p>
            <a:pPr lvl="1"/>
            <a:r>
              <a:rPr lang="zh-CN" altLang="en-US" sz="2000" dirty="0">
                <a:solidFill>
                  <a:schemeClr val="bg2"/>
                </a:solidFill>
              </a:rPr>
              <a:t>计算图和自动微分：深度学习与微分 </a:t>
            </a:r>
            <a:r>
              <a:rPr lang="en-US" altLang="zh-CN" sz="2000" dirty="0">
                <a:solidFill>
                  <a:schemeClr val="bg2"/>
                </a:solidFill>
              </a:rPr>
              <a:t>-</a:t>
            </a:r>
            <a:r>
              <a:rPr lang="zh-CN" altLang="en-US" sz="2000" dirty="0">
                <a:solidFill>
                  <a:schemeClr val="bg2"/>
                </a:solidFill>
              </a:rPr>
              <a:t> 回顾自动微分 </a:t>
            </a:r>
            <a:r>
              <a:rPr lang="en-US" altLang="zh-CN" sz="2000" dirty="0">
                <a:solidFill>
                  <a:schemeClr val="bg2"/>
                </a:solidFill>
              </a:rPr>
              <a:t>–</a:t>
            </a:r>
            <a:r>
              <a:rPr lang="zh-CN" altLang="en-US" sz="2000" dirty="0">
                <a:solidFill>
                  <a:schemeClr val="bg2"/>
                </a:solidFill>
              </a:rPr>
              <a:t> 计算图表达自动微分</a:t>
            </a:r>
            <a:endParaRPr lang="en-US" altLang="zh-CN" sz="2000" dirty="0">
              <a:solidFill>
                <a:schemeClr val="bg2"/>
              </a:solidFill>
            </a:endParaRPr>
          </a:p>
          <a:p>
            <a:pPr lvl="1"/>
            <a:r>
              <a:rPr lang="zh-CN" altLang="en-US" sz="2000" dirty="0">
                <a:solidFill>
                  <a:srgbClr val="34393C"/>
                </a:solidFill>
              </a:rPr>
              <a:t>图的调度和执行：图优化 </a:t>
            </a:r>
            <a:r>
              <a:rPr lang="en-US" altLang="zh-CN" sz="2000" dirty="0">
                <a:solidFill>
                  <a:srgbClr val="34393C"/>
                </a:solidFill>
              </a:rPr>
              <a:t>–</a:t>
            </a:r>
            <a:r>
              <a:rPr lang="zh-CN" altLang="en-US" sz="2000" dirty="0">
                <a:solidFill>
                  <a:srgbClr val="34393C"/>
                </a:solidFill>
              </a:rPr>
              <a:t> 图调度与执行</a:t>
            </a:r>
            <a:endParaRPr lang="en-US" altLang="zh-CN" sz="2000" dirty="0">
              <a:solidFill>
                <a:srgbClr val="34393C"/>
              </a:solidFill>
            </a:endParaRPr>
          </a:p>
          <a:p>
            <a:pPr lvl="1"/>
            <a:r>
              <a:rPr lang="zh-CN" altLang="en-US" sz="2000" dirty="0">
                <a:solidFill>
                  <a:schemeClr val="bg2"/>
                </a:solidFill>
              </a:rPr>
              <a:t>图与控制流：控制流表达 </a:t>
            </a:r>
            <a:r>
              <a:rPr lang="en-US" altLang="zh-CN" sz="2000" dirty="0">
                <a:solidFill>
                  <a:schemeClr val="bg2"/>
                </a:solidFill>
              </a:rPr>
              <a:t>–</a:t>
            </a:r>
            <a:r>
              <a:rPr lang="zh-CN" altLang="en-US" sz="2000" dirty="0">
                <a:solidFill>
                  <a:schemeClr val="bg2"/>
                </a:solidFill>
              </a:rPr>
              <a:t> 动态图控制方式 </a:t>
            </a:r>
            <a:r>
              <a:rPr lang="en-US" altLang="zh-CN" sz="2000" dirty="0">
                <a:solidFill>
                  <a:schemeClr val="bg2"/>
                </a:solidFill>
              </a:rPr>
              <a:t>–</a:t>
            </a:r>
            <a:r>
              <a:rPr lang="zh-CN" altLang="en-US" sz="2000" dirty="0">
                <a:solidFill>
                  <a:schemeClr val="bg2"/>
                </a:solidFill>
              </a:rPr>
              <a:t> 静态图控制方式 </a:t>
            </a:r>
            <a:r>
              <a:rPr lang="en-US" altLang="zh-CN" sz="2000" dirty="0">
                <a:solidFill>
                  <a:schemeClr val="bg2"/>
                </a:solidFill>
              </a:rPr>
              <a:t>–</a:t>
            </a:r>
            <a:r>
              <a:rPr lang="zh-CN" altLang="en-US" sz="2000" dirty="0">
                <a:solidFill>
                  <a:schemeClr val="bg2"/>
                </a:solidFill>
              </a:rPr>
              <a:t> 动静统一</a:t>
            </a:r>
            <a:endParaRPr lang="en-US" altLang="zh-CN" sz="2000" dirty="0">
              <a:solidFill>
                <a:schemeClr val="bg2"/>
              </a:solidFill>
            </a:endParaRPr>
          </a:p>
          <a:p>
            <a:pPr lvl="1"/>
            <a:r>
              <a:rPr lang="zh-CN" altLang="en-US" sz="2000" dirty="0">
                <a:solidFill>
                  <a:schemeClr val="bg2"/>
                </a:solidFill>
              </a:rPr>
              <a:t>计算图的挑战与未来</a:t>
            </a:r>
            <a:br>
              <a:rPr lang="zh-CN" altLang="en-US" dirty="0"/>
            </a:br>
            <a:endParaRPr lang="zh-CN" altLang="en-US" sz="2000" dirty="0">
              <a:solidFill>
                <a:srgbClr val="384056"/>
              </a:solidFill>
            </a:endParaRPr>
          </a:p>
        </p:txBody>
      </p:sp>
    </p:spTree>
    <p:extLst>
      <p:ext uri="{BB962C8B-B14F-4D97-AF65-F5344CB8AC3E}">
        <p14:creationId xmlns:p14="http://schemas.microsoft.com/office/powerpoint/2010/main" val="42903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59" name="PlaceHolder 2"/>
          <p:cNvSpPr>
            <a:spLocks noGrp="1"/>
          </p:cNvSpPr>
          <p:nvPr>
            <p:ph sz="half" idx="1"/>
          </p:nvPr>
        </p:nvSpPr>
        <p:spPr>
          <a:xfrm>
            <a:off x="553765" y="1734238"/>
            <a:ext cx="5496985" cy="1985912"/>
          </a:xfrm>
          <a:prstGeom prst="rect">
            <a:avLst/>
          </a:prstGeom>
          <a:noFill/>
          <a:ln w="0">
            <a:noFill/>
          </a:ln>
        </p:spPr>
        <p:txBody>
          <a:bodyPr lIns="0" tIns="0" rIns="0" bIns="0" anchor="t">
            <a:noAutofit/>
          </a:bodyPr>
          <a:lstStyle/>
          <a:p>
            <a:pPr>
              <a:spcBef>
                <a:spcPts val="561"/>
              </a:spcBef>
              <a:buClr>
                <a:srgbClr val="1A1A1A"/>
              </a:buClr>
              <a:buSzPct val="90000"/>
            </a:pPr>
            <a:r>
              <a:rPr lang="zh-CN" altLang="en-US" sz="2000" b="0" spc="-1" dirty="0">
                <a:solidFill>
                  <a:srgbClr val="34393C"/>
                </a:solidFill>
                <a:latin typeface="+mj-ea"/>
                <a:ea typeface="+mj-ea"/>
              </a:rPr>
              <a:t>计算图的出现允许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框架在执行前看到深度学习模型定义全局信息</a:t>
            </a:r>
            <a:endParaRPr lang="en-US" sz="2000" b="0" spc="-1" dirty="0">
              <a:solidFill>
                <a:srgbClr val="34393C"/>
              </a:solidFill>
              <a:latin typeface="+mj-ea"/>
              <a:ea typeface="+mj-ea"/>
            </a:endParaRPr>
          </a:p>
          <a:p>
            <a:pPr>
              <a:spcBef>
                <a:spcPts val="561"/>
              </a:spcBef>
              <a:buClr>
                <a:srgbClr val="1A1A1A"/>
              </a:buClr>
              <a:buSzPct val="90000"/>
            </a:pPr>
            <a:r>
              <a:rPr lang="zh-CN" altLang="en-US" sz="2000" spc="-1" dirty="0">
                <a:solidFill>
                  <a:srgbClr val="34393C"/>
                </a:solidFill>
                <a:latin typeface="+mj-ea"/>
                <a:ea typeface="+mj-ea"/>
              </a:rPr>
              <a:t>计算</a:t>
            </a:r>
            <a:r>
              <a:rPr lang="zh-CN" altLang="en-US" sz="2000" b="0" spc="-1" dirty="0">
                <a:solidFill>
                  <a:srgbClr val="34393C"/>
                </a:solidFill>
                <a:latin typeface="+mj-ea"/>
                <a:ea typeface="+mj-ea"/>
              </a:rPr>
              <a:t>图作为 </a:t>
            </a:r>
            <a:r>
              <a:rPr lang="en-US" altLang="zh-CN" sz="2000" b="0" spc="-1" dirty="0">
                <a:solidFill>
                  <a:srgbClr val="34393C"/>
                </a:solidFill>
                <a:latin typeface="+mj-ea"/>
                <a:ea typeface="+mj-ea"/>
              </a:rPr>
              <a:t>AI</a:t>
            </a:r>
            <a:r>
              <a:rPr lang="zh-CN" altLang="en-US" sz="2000" b="0" spc="-1" dirty="0">
                <a:solidFill>
                  <a:srgbClr val="34393C"/>
                </a:solidFill>
                <a:latin typeface="+mj-ea"/>
                <a:ea typeface="+mj-ea"/>
              </a:rPr>
              <a:t> 框架中的高层中间表示，可以通过图优化 </a:t>
            </a:r>
            <a:r>
              <a:rPr lang="en-US" sz="2000" b="0" spc="-1" dirty="0">
                <a:solidFill>
                  <a:srgbClr val="34393C"/>
                </a:solidFill>
                <a:latin typeface="+mj-ea"/>
                <a:ea typeface="+mj-ea"/>
              </a:rPr>
              <a:t>Pass</a:t>
            </a:r>
            <a:r>
              <a:rPr lang="zh-CN" altLang="en-US" sz="2000" b="0" spc="-1" dirty="0">
                <a:solidFill>
                  <a:srgbClr val="34393C"/>
                </a:solidFill>
                <a:latin typeface="+mj-ea"/>
                <a:ea typeface="+mj-ea"/>
              </a:rPr>
              <a:t> 去化简计算图或提高执行效率</a:t>
            </a:r>
            <a:endParaRPr lang="en-US" sz="2000" b="0" spc="-1" dirty="0">
              <a:solidFill>
                <a:srgbClr val="34393C"/>
              </a:solidFill>
              <a:latin typeface="+mj-ea"/>
              <a:ea typeface="+mj-ea"/>
            </a:endParaRPr>
          </a:p>
        </p:txBody>
      </p:sp>
      <p:sp>
        <p:nvSpPr>
          <p:cNvPr id="2" name="矩形 1">
            <a:extLst>
              <a:ext uri="{FF2B5EF4-FFF2-40B4-BE49-F238E27FC236}">
                <a16:creationId xmlns:a16="http://schemas.microsoft.com/office/drawing/2014/main" id="{DEC87DFE-0727-584F-92AE-DD06231B066A}"/>
              </a:ext>
            </a:extLst>
          </p:cNvPr>
          <p:cNvSpPr/>
          <p:nvPr/>
        </p:nvSpPr>
        <p:spPr>
          <a:xfrm>
            <a:off x="623635" y="4365104"/>
            <a:ext cx="5618762" cy="961225"/>
          </a:xfrm>
          <a:prstGeom prst="rect">
            <a:avLst/>
          </a:prstGeom>
        </p:spPr>
        <p:txBody>
          <a:bodyPr wrap="square">
            <a:spAutoFit/>
          </a:bodyPr>
          <a:lstStyle/>
          <a:p>
            <a:pPr>
              <a:lnSpc>
                <a:spcPct val="150000"/>
              </a:lnSpc>
            </a:pPr>
            <a:r>
              <a:rPr lang="zh-CN" altLang="en-US" sz="2000" dirty="0">
                <a:solidFill>
                  <a:srgbClr val="34393C"/>
                </a:solidFill>
                <a:latin typeface="+mj-ea"/>
                <a:ea typeface="+mj-ea"/>
              </a:rPr>
              <a:t>利用反向微分计算梯度通常实现为数据流图上的一个优化 </a:t>
            </a:r>
            <a:r>
              <a:rPr lang="en-US" altLang="zh-CN" sz="2000" dirty="0">
                <a:solidFill>
                  <a:srgbClr val="34393C"/>
                </a:solidFill>
                <a:latin typeface="+mj-ea"/>
                <a:ea typeface="+mj-ea"/>
              </a:rPr>
              <a:t>Pass</a:t>
            </a:r>
            <a:endParaRPr lang="zh-CN" altLang="en-US" sz="2000" dirty="0">
              <a:solidFill>
                <a:srgbClr val="34393C"/>
              </a:solidFill>
              <a:latin typeface="+mj-ea"/>
              <a:ea typeface="+mj-ea"/>
            </a:endParaRPr>
          </a:p>
        </p:txBody>
      </p:sp>
      <p:pic>
        <p:nvPicPr>
          <p:cNvPr id="3" name="图片 2">
            <a:extLst>
              <a:ext uri="{FF2B5EF4-FFF2-40B4-BE49-F238E27FC236}">
                <a16:creationId xmlns:a16="http://schemas.microsoft.com/office/drawing/2014/main" id="{FE42B445-204E-B94B-A54A-BFDFCCC5EF01}"/>
              </a:ext>
            </a:extLst>
          </p:cNvPr>
          <p:cNvPicPr>
            <a:picLocks noChangeAspect="1"/>
          </p:cNvPicPr>
          <p:nvPr/>
        </p:nvPicPr>
        <p:blipFill>
          <a:blip r:embed="rId2"/>
          <a:stretch>
            <a:fillRect/>
          </a:stretch>
        </p:blipFill>
        <p:spPr>
          <a:xfrm>
            <a:off x="6411553" y="1412776"/>
            <a:ext cx="5161575" cy="4536504"/>
          </a:xfrm>
          <a:prstGeom prst="rect">
            <a:avLst/>
          </a:prstGeom>
        </p:spPr>
      </p:pic>
    </p:spTree>
    <p:extLst>
      <p:ext uri="{BB962C8B-B14F-4D97-AF65-F5344CB8AC3E}">
        <p14:creationId xmlns:p14="http://schemas.microsoft.com/office/powerpoint/2010/main" val="748026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图优化</a:t>
            </a:r>
            <a:endParaRPr lang="en-US" sz="3200" b="0" spc="-1" dirty="0">
              <a:solidFill>
                <a:srgbClr val="1A1A1A"/>
              </a:solidFill>
              <a:latin typeface="Segoe UI"/>
            </a:endParaRPr>
          </a:p>
        </p:txBody>
      </p:sp>
      <p:sp>
        <p:nvSpPr>
          <p:cNvPr id="1384" name="Rectangle: Rounded Corners 60"/>
          <p:cNvSpPr/>
          <p:nvPr/>
        </p:nvSpPr>
        <p:spPr>
          <a:xfrm>
            <a:off x="699881" y="3055833"/>
            <a:ext cx="10589400" cy="1115280"/>
          </a:xfrm>
          <a:prstGeom prst="roundRect">
            <a:avLst>
              <a:gd name="adj" fmla="val 16667"/>
            </a:avLst>
          </a:prstGeom>
          <a:solidFill>
            <a:srgbClr val="FFFFFF"/>
          </a:solidFill>
          <a:ln>
            <a:solidFill>
              <a:srgbClr val="FFC000"/>
            </a:solidFill>
            <a:round/>
            <a:extLst>
              <a:ext uri="{C807C97D-BFC1-408E-A445-0C87EB9F89A2}">
                <ask:lineSketchStyleProps xmlns:ask="http://schemas.microsoft.com/office/drawing/2018/sketchyshapes">
                  <ask:type>
                    <ask:lineSketchFreehand/>
                  </ask:type>
                </ask:lineSketchStyleProps>
              </a:ext>
            </a:extLst>
          </a:ln>
        </p:spPr>
        <p:style>
          <a:lnRef idx="2">
            <a:schemeClr val="dk1"/>
          </a:lnRef>
          <a:fillRef idx="1">
            <a:schemeClr val="lt1"/>
          </a:fillRef>
          <a:effectRef idx="0">
            <a:schemeClr val="dk1"/>
          </a:effectRef>
          <a:fontRef idx="minor"/>
        </p:style>
      </p:sp>
      <p:sp>
        <p:nvSpPr>
          <p:cNvPr id="1387" name="Rectangle 63"/>
          <p:cNvSpPr/>
          <p:nvPr/>
        </p:nvSpPr>
        <p:spPr>
          <a:xfrm>
            <a:off x="5524829" y="3218291"/>
            <a:ext cx="161888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表达式简化</a:t>
            </a:r>
            <a:endParaRPr lang="en-US" spc="-1" dirty="0">
              <a:latin typeface="+mj-ea"/>
              <a:ea typeface="+mj-ea"/>
            </a:endParaRPr>
          </a:p>
        </p:txBody>
      </p:sp>
      <p:sp>
        <p:nvSpPr>
          <p:cNvPr id="1388" name="Rectangle 64"/>
          <p:cNvSpPr/>
          <p:nvPr/>
        </p:nvSpPr>
        <p:spPr>
          <a:xfrm>
            <a:off x="9050709" y="3218291"/>
            <a:ext cx="1779875"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公共子表达式消除</a:t>
            </a:r>
            <a:endParaRPr lang="en-US" spc="-1" dirty="0">
              <a:latin typeface="+mj-ea"/>
              <a:ea typeface="+mj-ea"/>
            </a:endParaRPr>
          </a:p>
        </p:txBody>
      </p:sp>
      <p:sp>
        <p:nvSpPr>
          <p:cNvPr id="1389" name="Rectangle 65"/>
          <p:cNvSpPr/>
          <p:nvPr/>
        </p:nvSpPr>
        <p:spPr>
          <a:xfrm>
            <a:off x="913805"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常量折叠</a:t>
            </a:r>
            <a:endParaRPr lang="en-US" spc="-1" dirty="0">
              <a:latin typeface="+mj-ea"/>
              <a:ea typeface="+mj-ea"/>
            </a:endParaRPr>
          </a:p>
        </p:txBody>
      </p:sp>
      <p:sp>
        <p:nvSpPr>
          <p:cNvPr id="1391" name="Rectangle 67"/>
          <p:cNvSpPr/>
          <p:nvPr/>
        </p:nvSpPr>
        <p:spPr>
          <a:xfrm>
            <a:off x="7299731" y="3218291"/>
            <a:ext cx="1594959"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表达式替换</a:t>
            </a:r>
            <a:endParaRPr lang="en-US" spc="-1" dirty="0">
              <a:latin typeface="+mj-ea"/>
              <a:ea typeface="+mj-ea"/>
            </a:endParaRPr>
          </a:p>
        </p:txBody>
      </p:sp>
      <p:sp>
        <p:nvSpPr>
          <p:cNvPr id="1392" name="Rectangle 68"/>
          <p:cNvSpPr/>
          <p:nvPr/>
        </p:nvSpPr>
        <p:spPr>
          <a:xfrm>
            <a:off x="3959769" y="3218291"/>
            <a:ext cx="1409040"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算子融合</a:t>
            </a:r>
            <a:endParaRPr lang="en-US" spc="-1" dirty="0">
              <a:latin typeface="+mj-ea"/>
              <a:ea typeface="+mj-ea"/>
            </a:endParaRPr>
          </a:p>
        </p:txBody>
      </p:sp>
      <p:sp>
        <p:nvSpPr>
          <p:cNvPr id="1393" name="TextBox 69"/>
          <p:cNvSpPr/>
          <p:nvPr/>
        </p:nvSpPr>
        <p:spPr>
          <a:xfrm>
            <a:off x="10962739" y="3397834"/>
            <a:ext cx="176202" cy="307777"/>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buNone/>
            </a:pPr>
            <a:r>
              <a:rPr lang="en-US" sz="2000" spc="-1" dirty="0">
                <a:solidFill>
                  <a:srgbClr val="1A1A1A"/>
                </a:solidFill>
                <a:latin typeface="Segoe UI"/>
              </a:rPr>
              <a:t>…</a:t>
            </a:r>
            <a:endParaRPr lang="en-US" sz="2000" spc="-1" dirty="0">
              <a:latin typeface="Arial"/>
            </a:endParaRPr>
          </a:p>
        </p:txBody>
      </p:sp>
      <p:pic>
        <p:nvPicPr>
          <p:cNvPr id="41" name="图片 40">
            <a:extLst>
              <a:ext uri="{FF2B5EF4-FFF2-40B4-BE49-F238E27FC236}">
                <a16:creationId xmlns:a16="http://schemas.microsoft.com/office/drawing/2014/main" id="{AA368682-7DDB-1347-B9A6-792FB600AB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49598" y="980728"/>
            <a:ext cx="4171408" cy="1571050"/>
          </a:xfrm>
          <a:prstGeom prst="rect">
            <a:avLst/>
          </a:prstGeom>
        </p:spPr>
      </p:pic>
      <p:sp>
        <p:nvSpPr>
          <p:cNvPr id="43" name="Rectangle 65">
            <a:extLst>
              <a:ext uri="{FF2B5EF4-FFF2-40B4-BE49-F238E27FC236}">
                <a16:creationId xmlns:a16="http://schemas.microsoft.com/office/drawing/2014/main" id="{8D6BF5FC-9133-C94C-A6DD-19D48B7516A6}"/>
              </a:ext>
            </a:extLst>
          </p:cNvPr>
          <p:cNvSpPr/>
          <p:nvPr/>
        </p:nvSpPr>
        <p:spPr>
          <a:xfrm>
            <a:off x="2436787" y="3218291"/>
            <a:ext cx="1366962" cy="789120"/>
          </a:xfrm>
          <a:prstGeom prst="rect">
            <a:avLst/>
          </a:prstGeom>
          <a:solidFill>
            <a:srgbClr val="F78898"/>
          </a:solidFill>
          <a:ln>
            <a:noFill/>
          </a:ln>
          <a:effectLst/>
        </p:spPr>
        <p:style>
          <a:lnRef idx="1">
            <a:schemeClr val="accent2"/>
          </a:lnRef>
          <a:fillRef idx="3">
            <a:schemeClr val="accent2"/>
          </a:fillRef>
          <a:effectRef idx="2">
            <a:schemeClr val="accent2"/>
          </a:effectRef>
          <a:fontRef idx="minor"/>
        </p:style>
        <p:txBody>
          <a:bodyPr vertOverflow="overflow" horzOverflow="overflow" lIns="182880" tIns="146160" rIns="182880" bIns="146160" numCol="1" spcCol="0" anchor="ctr">
            <a:noAutofit/>
          </a:bodyPr>
          <a:lstStyle/>
          <a:p>
            <a:pPr algn="ctr">
              <a:buNone/>
            </a:pPr>
            <a:r>
              <a:rPr lang="zh-CN" altLang="en-US" spc="-1" dirty="0">
                <a:solidFill>
                  <a:srgbClr val="FFFFFF"/>
                </a:solidFill>
                <a:latin typeface="+mj-ea"/>
                <a:ea typeface="+mj-ea"/>
              </a:rPr>
              <a:t>常量传播</a:t>
            </a:r>
            <a:endParaRPr lang="en-US" spc="-1" dirty="0">
              <a:latin typeface="+mj-ea"/>
              <a:ea typeface="+mj-ea"/>
            </a:endParaRPr>
          </a:p>
        </p:txBody>
      </p:sp>
      <p:pic>
        <p:nvPicPr>
          <p:cNvPr id="44" name="图片 43">
            <a:extLst>
              <a:ext uri="{FF2B5EF4-FFF2-40B4-BE49-F238E27FC236}">
                <a16:creationId xmlns:a16="http://schemas.microsoft.com/office/drawing/2014/main" id="{0917864B-845C-E84B-B178-B34E8A9EAE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4165" y="4726863"/>
            <a:ext cx="4166840" cy="1569330"/>
          </a:xfrm>
          <a:prstGeom prst="rect">
            <a:avLst/>
          </a:prstGeom>
        </p:spPr>
      </p:pic>
      <p:sp>
        <p:nvSpPr>
          <p:cNvPr id="6" name="虚尾箭头 5">
            <a:extLst>
              <a:ext uri="{FF2B5EF4-FFF2-40B4-BE49-F238E27FC236}">
                <a16:creationId xmlns:a16="http://schemas.microsoft.com/office/drawing/2014/main" id="{187B098A-0FFB-FA4D-B5DD-F99CEFF21FD2}"/>
              </a:ext>
            </a:extLst>
          </p:cNvPr>
          <p:cNvSpPr/>
          <p:nvPr/>
        </p:nvSpPr>
        <p:spPr bwMode="auto">
          <a:xfrm rot="5400000">
            <a:off x="5673323" y="248899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46" name="虚尾箭头 45">
            <a:extLst>
              <a:ext uri="{FF2B5EF4-FFF2-40B4-BE49-F238E27FC236}">
                <a16:creationId xmlns:a16="http://schemas.microsoft.com/office/drawing/2014/main" id="{93CF9DC0-4D75-284B-8AC1-58C9439E2FAE}"/>
              </a:ext>
            </a:extLst>
          </p:cNvPr>
          <p:cNvSpPr/>
          <p:nvPr/>
        </p:nvSpPr>
        <p:spPr bwMode="auto">
          <a:xfrm rot="5400000">
            <a:off x="5666333" y="4243121"/>
            <a:ext cx="432048" cy="432047"/>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99897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计算图的调度与执行</a:t>
            </a:r>
            <a:endParaRPr lang="en-US" sz="3200" b="0" spc="-1" dirty="0">
              <a:solidFill>
                <a:srgbClr val="1A1A1A"/>
              </a:solidFill>
              <a:latin typeface="Segoe UI"/>
            </a:endParaRPr>
          </a:p>
        </p:txBody>
      </p:sp>
      <p:sp>
        <p:nvSpPr>
          <p:cNvPr id="1590" name="PlaceHolder 2"/>
          <p:cNvSpPr>
            <a:spLocks noGrp="1"/>
          </p:cNvSpPr>
          <p:nvPr>
            <p:ph sz="half" idx="1"/>
          </p:nvPr>
        </p:nvSpPr>
        <p:spPr>
          <a:xfrm>
            <a:off x="616644" y="1364585"/>
            <a:ext cx="10963473" cy="4525736"/>
          </a:xfrm>
          <a:prstGeom prst="rect">
            <a:avLst/>
          </a:prstGeom>
          <a:noFill/>
          <a:ln w="0">
            <a:noFill/>
          </a:ln>
        </p:spPr>
        <p:txBody>
          <a:bodyPr lIns="0" tIns="0" rIns="0" bIns="0" anchor="t">
            <a:noAutofit/>
          </a:bodyPr>
          <a:lstStyle/>
          <a:p>
            <a:pPr>
              <a:lnSpc>
                <a:spcPct val="130000"/>
              </a:lnSpc>
              <a:spcBef>
                <a:spcPts val="561"/>
              </a:spcBef>
              <a:buNone/>
              <a:tabLst>
                <a:tab pos="0" algn="l"/>
              </a:tabLst>
            </a:pPr>
            <a:r>
              <a:rPr lang="zh-CN" altLang="en-US" sz="2000" b="0" spc="-1" dirty="0">
                <a:solidFill>
                  <a:srgbClr val="34393C"/>
                </a:solidFill>
                <a:latin typeface="+mj-ea"/>
                <a:ea typeface="+mj-ea"/>
              </a:rPr>
              <a:t>根据依赖关系，依次调度运行代码</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Log</a:t>
            </a:r>
            <a:r>
              <a:rPr lang="en-US" sz="2000" b="0" spc="-1" dirty="0">
                <a:solidFill>
                  <a:srgbClr val="34393C"/>
                </a:solidFill>
                <a:latin typeface="+mj-ea"/>
                <a:ea typeface="+mj-ea"/>
              </a:rPr>
              <a:t>(</a:t>
            </a:r>
            <a:r>
              <a:rPr lang="en-US" altLang="zh-CN" sz="2000" b="0" spc="-1" dirty="0">
                <a:solidFill>
                  <a:srgbClr val="34393C"/>
                </a:solidFill>
                <a:latin typeface="+mj-ea"/>
                <a:ea typeface="+mj-ea"/>
              </a:rPr>
              <a:t>v_(-1),</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2</a:t>
            </a:r>
            <a:r>
              <a:rPr lang="en-US" sz="2000" b="0" spc="-1" dirty="0">
                <a:solidFill>
                  <a:srgbClr val="34393C"/>
                </a:solidFill>
                <a:latin typeface="+mj-ea"/>
                <a:ea typeface="+mj-ea"/>
              </a:rPr>
              <a:t>) -&gt; </a:t>
            </a:r>
            <a:r>
              <a:rPr lang="en-US" altLang="zh-CN" sz="2000" b="0" spc="-1" dirty="0">
                <a:solidFill>
                  <a:srgbClr val="34393C"/>
                </a:solidFill>
                <a:latin typeface="+mj-ea"/>
                <a:ea typeface="+mj-ea"/>
              </a:rPr>
              <a:t>v1</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rgbClr val="34393C"/>
                </a:solidFill>
                <a:latin typeface="+mj-ea"/>
                <a:ea typeface="+mj-ea"/>
              </a:rPr>
              <a:t>Mul</a:t>
            </a:r>
            <a:r>
              <a:rPr lang="en-US" sz="2000" b="0" spc="-1" dirty="0">
                <a:solidFill>
                  <a:srgbClr val="34393C"/>
                </a:solidFill>
                <a:latin typeface="+mj-ea"/>
                <a:ea typeface="+mj-ea"/>
              </a:rPr>
              <a:t>(</a:t>
            </a:r>
            <a:r>
              <a:rPr lang="en-US" altLang="zh-CN" sz="2000" spc="-1" dirty="0">
                <a:solidFill>
                  <a:srgbClr val="34393C"/>
                </a:solidFill>
                <a:latin typeface="+mj-ea"/>
                <a:ea typeface="+mj-ea"/>
              </a:rPr>
              <a:t>v_(-1)</a:t>
            </a:r>
            <a:r>
              <a:rPr lang="en-US" sz="2000" b="0" spc="-1" dirty="0">
                <a:solidFill>
                  <a:srgbClr val="34393C"/>
                </a:solidFill>
                <a:latin typeface="+mj-ea"/>
                <a:ea typeface="+mj-ea"/>
              </a:rPr>
              <a:t>, </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v2</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Sin</a:t>
            </a:r>
            <a:r>
              <a:rPr lang="en-US" sz="2000" b="0" spc="-1" dirty="0">
                <a:solidFill>
                  <a:srgbClr val="34393C"/>
                </a:solidFill>
                <a:latin typeface="+mj-ea"/>
                <a:ea typeface="+mj-ea"/>
              </a:rPr>
              <a:t>(</a:t>
            </a:r>
            <a:r>
              <a:rPr lang="en-US" altLang="zh-CN" sz="2000" spc="-1" dirty="0">
                <a:solidFill>
                  <a:srgbClr val="34393C"/>
                </a:solidFill>
                <a:latin typeface="+mj-ea"/>
                <a:ea typeface="+mj-ea"/>
              </a:rPr>
              <a:t>v0</a:t>
            </a:r>
            <a:r>
              <a:rPr lang="en-US" sz="2000" b="0" spc="-1" dirty="0">
                <a:solidFill>
                  <a:srgbClr val="34393C"/>
                </a:solidFill>
                <a:latin typeface="+mj-ea"/>
                <a:ea typeface="+mj-ea"/>
              </a:rPr>
              <a:t>) -&gt; </a:t>
            </a:r>
            <a:r>
              <a:rPr lang="en-US" altLang="zh-CN" sz="2000" b="0" spc="-1" dirty="0">
                <a:solidFill>
                  <a:srgbClr val="34393C"/>
                </a:solidFill>
                <a:latin typeface="+mj-ea"/>
                <a:ea typeface="+mj-ea"/>
              </a:rPr>
              <a:t>v3</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Add</a:t>
            </a:r>
            <a:r>
              <a:rPr lang="en-US" sz="2000" b="0" spc="-1" dirty="0">
                <a:solidFill>
                  <a:srgbClr val="34393C"/>
                </a:solidFill>
                <a:latin typeface="+mj-ea"/>
                <a:ea typeface="+mj-ea"/>
              </a:rPr>
              <a:t>(</a:t>
            </a:r>
            <a:r>
              <a:rPr lang="en-US" altLang="zh-CN" sz="2000" spc="-1" dirty="0">
                <a:solidFill>
                  <a:srgbClr val="34393C"/>
                </a:solidFill>
                <a:latin typeface="+mj-ea"/>
                <a:ea typeface="+mj-ea"/>
              </a:rPr>
              <a:t>v1,</a:t>
            </a:r>
            <a:r>
              <a:rPr lang="zh-CN" altLang="en-US" sz="2000" spc="-1" dirty="0">
                <a:solidFill>
                  <a:srgbClr val="34393C"/>
                </a:solidFill>
                <a:latin typeface="+mj-ea"/>
                <a:ea typeface="+mj-ea"/>
              </a:rPr>
              <a:t> </a:t>
            </a:r>
            <a:r>
              <a:rPr lang="en-US" altLang="zh-CN" sz="2000" spc="-1" dirty="0">
                <a:solidFill>
                  <a:srgbClr val="34393C"/>
                </a:solidFill>
                <a:latin typeface="+mj-ea"/>
                <a:ea typeface="+mj-ea"/>
              </a:rPr>
              <a:t>v2</a:t>
            </a:r>
            <a:r>
              <a:rPr lang="en-US" sz="2000" b="0" spc="-1" dirty="0">
                <a:solidFill>
                  <a:srgbClr val="34393C"/>
                </a:solidFill>
                <a:latin typeface="+mj-ea"/>
                <a:ea typeface="+mj-ea"/>
              </a:rPr>
              <a:t>) -&gt; </a:t>
            </a:r>
            <a:r>
              <a:rPr lang="en-US" altLang="zh-CN" sz="2000" b="0" spc="-1" dirty="0">
                <a:solidFill>
                  <a:srgbClr val="34393C"/>
                </a:solidFill>
                <a:latin typeface="+mj-ea"/>
                <a:ea typeface="+mj-ea"/>
              </a:rPr>
              <a:t>v4</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a:solidFill>
                  <a:srgbClr val="34393C"/>
                </a:solidFill>
                <a:latin typeface="+mj-ea"/>
                <a:ea typeface="+mj-ea"/>
              </a:rPr>
              <a:t>Sub</a:t>
            </a:r>
            <a:r>
              <a:rPr lang="en-US" sz="2000" b="0" spc="-1" dirty="0">
                <a:solidFill>
                  <a:srgbClr val="34393C"/>
                </a:solidFill>
                <a:latin typeface="+mj-ea"/>
                <a:ea typeface="+mj-ea"/>
              </a:rPr>
              <a:t>(</a:t>
            </a:r>
            <a:r>
              <a:rPr lang="en-US" altLang="zh-CN" sz="2000" b="0" spc="-1" dirty="0">
                <a:solidFill>
                  <a:srgbClr val="34393C"/>
                </a:solidFill>
                <a:latin typeface="+mj-ea"/>
                <a:ea typeface="+mj-ea"/>
              </a:rPr>
              <a:t>v4,</a:t>
            </a:r>
            <a:r>
              <a:rPr lang="zh-CN" altLang="en-US" sz="2000" b="0" spc="-1" dirty="0">
                <a:solidFill>
                  <a:srgbClr val="34393C"/>
                </a:solidFill>
                <a:latin typeface="+mj-ea"/>
                <a:ea typeface="+mj-ea"/>
              </a:rPr>
              <a:t> </a:t>
            </a:r>
            <a:r>
              <a:rPr lang="en-US" altLang="zh-CN" sz="2000" b="0" spc="-1" dirty="0">
                <a:solidFill>
                  <a:srgbClr val="34393C"/>
                </a:solidFill>
                <a:latin typeface="+mj-ea"/>
                <a:ea typeface="+mj-ea"/>
              </a:rPr>
              <a:t>v3</a:t>
            </a:r>
            <a:r>
              <a:rPr lang="en-US" sz="2000" b="0" spc="-1" dirty="0">
                <a:solidFill>
                  <a:srgbClr val="34393C"/>
                </a:solidFill>
                <a:latin typeface="+mj-ea"/>
                <a:ea typeface="+mj-ea"/>
              </a:rPr>
              <a:t>) -&gt; </a:t>
            </a:r>
            <a:r>
              <a:rPr lang="en-US" altLang="zh-CN" sz="2000" b="0" spc="-1" dirty="0">
                <a:solidFill>
                  <a:srgbClr val="34393C"/>
                </a:solidFill>
                <a:latin typeface="+mj-ea"/>
                <a:ea typeface="+mj-ea"/>
              </a:rPr>
              <a:t>v5</a:t>
            </a:r>
            <a:endParaRPr lang="en-US" sz="2000" b="0" spc="-1" dirty="0">
              <a:solidFill>
                <a:srgbClr val="34393C"/>
              </a:solidFill>
              <a:latin typeface="+mj-ea"/>
              <a:ea typeface="+mj-ea"/>
            </a:endParaRP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b="0" spc="-1" dirty="0" err="1">
                <a:solidFill>
                  <a:schemeClr val="bg2">
                    <a:lumMod val="75000"/>
                  </a:schemeClr>
                </a:solidFill>
                <a:latin typeface="+mj-ea"/>
                <a:ea typeface="+mj-ea"/>
              </a:rPr>
              <a:t>Sub_grad</a:t>
            </a:r>
            <a:r>
              <a:rPr lang="en-US" altLang="zh-CN" sz="2000" b="0" spc="-1" dirty="0">
                <a:solidFill>
                  <a:schemeClr val="bg2">
                    <a:lumMod val="75000"/>
                  </a:schemeClr>
                </a:solidFill>
                <a:latin typeface="+mj-ea"/>
                <a:ea typeface="+mj-ea"/>
              </a:rPr>
              <a:t>(</a:t>
            </a:r>
            <a:r>
              <a:rPr lang="en-US" altLang="zh-CN" sz="2000" spc="-1" dirty="0">
                <a:solidFill>
                  <a:schemeClr val="bg2">
                    <a:lumMod val="75000"/>
                  </a:schemeClr>
                </a:solidFill>
                <a:latin typeface="+mj-ea"/>
                <a:ea typeface="+mj-ea"/>
              </a:rPr>
              <a:t>v5</a:t>
            </a:r>
            <a:r>
              <a:rPr lang="en-US" sz="2000" b="0" spc="-1" dirty="0">
                <a:solidFill>
                  <a:schemeClr val="bg2">
                    <a:lumMod val="75000"/>
                  </a:schemeClr>
                </a:solidFill>
                <a:latin typeface="+mj-ea"/>
                <a:ea typeface="+mj-ea"/>
              </a:rPr>
              <a:t>, </a:t>
            </a:r>
            <a:r>
              <a:rPr lang="en-US" altLang="zh-CN" sz="2000" b="0" spc="-1" dirty="0">
                <a:solidFill>
                  <a:schemeClr val="bg2">
                    <a:lumMod val="75000"/>
                  </a:schemeClr>
                </a:solidFill>
                <a:latin typeface="+mj-ea"/>
                <a:ea typeface="+mj-ea"/>
              </a:rPr>
              <a:t>v5_delta</a:t>
            </a:r>
            <a:r>
              <a:rPr lang="en-US" sz="2000" b="0" spc="-1" dirty="0">
                <a:solidFill>
                  <a:schemeClr val="bg2">
                    <a:lumMod val="75000"/>
                  </a:schemeClr>
                </a:solidFill>
                <a:latin typeface="+mj-ea"/>
                <a:ea typeface="+mj-ea"/>
              </a:rPr>
              <a:t>) -&gt; </a:t>
            </a:r>
            <a:r>
              <a:rPr lang="en-US" altLang="zh-CN" sz="2000" spc="-1" dirty="0">
                <a:solidFill>
                  <a:schemeClr val="bg2">
                    <a:lumMod val="75000"/>
                  </a:schemeClr>
                </a:solidFill>
                <a:latin typeface="+mj-ea"/>
                <a:ea typeface="+mj-ea"/>
              </a:rPr>
              <a:t>v4</a:t>
            </a:r>
            <a:r>
              <a:rPr lang="en-US" sz="2000" b="0" spc="-1" dirty="0">
                <a:solidFill>
                  <a:schemeClr val="bg2">
                    <a:lumMod val="75000"/>
                  </a:schemeClr>
                </a:solidFill>
                <a:latin typeface="+mj-ea"/>
                <a:ea typeface="+mj-ea"/>
              </a:rPr>
              <a:t>_delta</a:t>
            </a:r>
          </a:p>
          <a:p>
            <a:pPr marL="514440" indent="-514440">
              <a:lnSpc>
                <a:spcPct val="130000"/>
              </a:lnSpc>
              <a:spcBef>
                <a:spcPts val="561"/>
              </a:spcBef>
              <a:buClr>
                <a:srgbClr val="1A1A1A"/>
              </a:buClr>
              <a:buSzPct val="90000"/>
              <a:buFont typeface="Segoe UI Semibold"/>
              <a:buAutoNum type="arabicPeriod"/>
              <a:tabLst>
                <a:tab pos="0" algn="l"/>
              </a:tabLst>
            </a:pPr>
            <a:r>
              <a:rPr lang="en-US" altLang="zh-CN" sz="2000" spc="-1" dirty="0">
                <a:solidFill>
                  <a:schemeClr val="bg2">
                    <a:lumMod val="75000"/>
                  </a:schemeClr>
                </a:solidFill>
                <a:latin typeface="+mj-ea"/>
                <a:ea typeface="+mj-ea"/>
              </a:rPr>
              <a:t>….</a:t>
            </a:r>
            <a:endParaRPr lang="en-US" sz="2000" b="0" spc="-1" dirty="0">
              <a:solidFill>
                <a:schemeClr val="bg2">
                  <a:lumMod val="75000"/>
                </a:schemeClr>
              </a:solidFill>
              <a:latin typeface="+mj-ea"/>
              <a:ea typeface="+mj-ea"/>
            </a:endParaRPr>
          </a:p>
        </p:txBody>
      </p:sp>
      <p:grpSp>
        <p:nvGrpSpPr>
          <p:cNvPr id="2" name="组合 1">
            <a:extLst>
              <a:ext uri="{FF2B5EF4-FFF2-40B4-BE49-F238E27FC236}">
                <a16:creationId xmlns:a16="http://schemas.microsoft.com/office/drawing/2014/main" id="{5766926D-061E-8846-B019-2DCA65C218DA}"/>
              </a:ext>
            </a:extLst>
          </p:cNvPr>
          <p:cNvGrpSpPr/>
          <p:nvPr/>
        </p:nvGrpSpPr>
        <p:grpSpPr>
          <a:xfrm>
            <a:off x="1057821" y="5138595"/>
            <a:ext cx="4514111" cy="954701"/>
            <a:chOff x="919926" y="4898568"/>
            <a:chExt cx="4514111" cy="954701"/>
          </a:xfrm>
        </p:grpSpPr>
        <p:grpSp>
          <p:nvGrpSpPr>
            <p:cNvPr id="1591" name="Group 71"/>
            <p:cNvGrpSpPr/>
            <p:nvPr/>
          </p:nvGrpSpPr>
          <p:grpSpPr>
            <a:xfrm>
              <a:off x="919926" y="4913288"/>
              <a:ext cx="3697178" cy="939981"/>
              <a:chOff x="330862" y="5819760"/>
              <a:chExt cx="3697178" cy="939981"/>
            </a:xfrm>
          </p:grpSpPr>
          <p:sp>
            <p:nvSpPr>
              <p:cNvPr id="1592" name="Straight Connector 72"/>
              <p:cNvSpPr/>
              <p:nvPr/>
            </p:nvSpPr>
            <p:spPr>
              <a:xfrm flipH="1" flipV="1">
                <a:off x="330862" y="6135672"/>
                <a:ext cx="1630418" cy="4127"/>
              </a:xfrm>
              <a:prstGeom prst="line">
                <a:avLst/>
              </a:prstGeom>
              <a:ln w="25400">
                <a:solidFill>
                  <a:srgbClr val="1A1A1A"/>
                </a:solidFill>
                <a:prstDash val="sysDash"/>
                <a:round/>
                <a:headEnd type="triangle" w="med" len="med"/>
              </a:ln>
            </p:spPr>
            <p:style>
              <a:lnRef idx="1">
                <a:schemeClr val="accent1"/>
              </a:lnRef>
              <a:fillRef idx="0">
                <a:schemeClr val="accent1"/>
              </a:fillRef>
              <a:effectRef idx="0">
                <a:schemeClr val="accent1"/>
              </a:effectRef>
              <a:fontRef idx="minor"/>
            </p:style>
          </p:sp>
          <p:sp>
            <p:nvSpPr>
              <p:cNvPr id="1593" name="Rectangle 73"/>
              <p:cNvSpPr/>
              <p:nvPr/>
            </p:nvSpPr>
            <p:spPr>
              <a:xfrm>
                <a:off x="1961280" y="5931000"/>
                <a:ext cx="2020320" cy="417240"/>
              </a:xfrm>
              <a:prstGeom prst="rect">
                <a:avLst/>
              </a:prstGeom>
              <a:noFill/>
              <a:ln w="25400">
                <a:solidFill>
                  <a:srgbClr val="1A1A1A"/>
                </a:solidFill>
                <a:round/>
                <a:extLst>
                  <a:ext uri="{C807C97D-BFC1-408E-A445-0C87EB9F89A2}">
                    <ask:lineSketchStyleProps xmlns:ask="http://schemas.microsoft.com/office/drawing/2018/sketchyshapes">
                      <ask:type>
                        <ask:lineSketchFreehand/>
                      </ask:type>
                    </ask:lineSketchStyleProps>
                  </a:ext>
                </a:extLst>
              </a:ln>
            </p:spPr>
            <p:style>
              <a:lnRef idx="2">
                <a:schemeClr val="accent1">
                  <a:shade val="50000"/>
                </a:schemeClr>
              </a:lnRef>
              <a:fillRef idx="1">
                <a:schemeClr val="accent1"/>
              </a:fillRef>
              <a:effectRef idx="0">
                <a:schemeClr val="accent1"/>
              </a:effectRef>
              <a:fontRef idx="minor"/>
            </p:style>
          </p:sp>
          <p:sp>
            <p:nvSpPr>
              <p:cNvPr id="1594" name="Straight Connector 74"/>
              <p:cNvSpPr/>
              <p:nvPr/>
            </p:nvSpPr>
            <p:spPr>
              <a:xfrm>
                <a:off x="21668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5" name="Straight Connector 75"/>
              <p:cNvSpPr/>
              <p:nvPr/>
            </p:nvSpPr>
            <p:spPr>
              <a:xfrm>
                <a:off x="256788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6" name="Straight Connector 76"/>
              <p:cNvSpPr/>
              <p:nvPr/>
            </p:nvSpPr>
            <p:spPr>
              <a:xfrm>
                <a:off x="2375640" y="59382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7" name="Straight Connector 77"/>
              <p:cNvSpPr/>
              <p:nvPr/>
            </p:nvSpPr>
            <p:spPr>
              <a:xfrm>
                <a:off x="2746440" y="593280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8" name="Straight Connector 78"/>
              <p:cNvSpPr/>
              <p:nvPr/>
            </p:nvSpPr>
            <p:spPr>
              <a:xfrm>
                <a:off x="3787920" y="5921280"/>
                <a:ext cx="360" cy="417600"/>
              </a:xfrm>
              <a:prstGeom prst="line">
                <a:avLst/>
              </a:prstGeom>
              <a:ln w="25400">
                <a:solidFill>
                  <a:srgbClr val="1A1A1A"/>
                </a:solidFill>
                <a:round/>
              </a:ln>
            </p:spPr>
            <p:style>
              <a:lnRef idx="1">
                <a:schemeClr val="accent1"/>
              </a:lnRef>
              <a:fillRef idx="0">
                <a:schemeClr val="accent1"/>
              </a:fillRef>
              <a:effectRef idx="0">
                <a:schemeClr val="accent1"/>
              </a:effectRef>
              <a:fontRef idx="minor"/>
            </p:style>
          </p:sp>
          <p:sp>
            <p:nvSpPr>
              <p:cNvPr id="1599" name="TextBox 79"/>
              <p:cNvSpPr/>
              <p:nvPr/>
            </p:nvSpPr>
            <p:spPr>
              <a:xfrm>
                <a:off x="2914200" y="5819760"/>
                <a:ext cx="729000" cy="49098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600" b="1" spc="-1" dirty="0">
                    <a:solidFill>
                      <a:srgbClr val="1A1A1A"/>
                    </a:solidFill>
                    <a:latin typeface="Segoe UI"/>
                  </a:rPr>
                  <a:t>...... </a:t>
                </a:r>
                <a:endParaRPr lang="en-US" sz="2600" spc="-1" dirty="0">
                  <a:latin typeface="Arial"/>
                </a:endParaRPr>
              </a:p>
            </p:txBody>
          </p:sp>
          <p:sp>
            <p:nvSpPr>
              <p:cNvPr id="1600" name="TextBox 80"/>
              <p:cNvSpPr/>
              <p:nvPr/>
            </p:nvSpPr>
            <p:spPr>
              <a:xfrm>
                <a:off x="3727440" y="5958720"/>
                <a:ext cx="30060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1</a:t>
                </a:r>
                <a:endParaRPr lang="en-US" sz="1770" spc="-1">
                  <a:latin typeface="Arial"/>
                </a:endParaRPr>
              </a:p>
            </p:txBody>
          </p:sp>
          <p:sp>
            <p:nvSpPr>
              <p:cNvPr id="1601" name="TextBox 81"/>
              <p:cNvSpPr/>
              <p:nvPr/>
            </p:nvSpPr>
            <p:spPr>
              <a:xfrm>
                <a:off x="2285280" y="6396480"/>
                <a:ext cx="1655640" cy="3632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770" spc="-1">
                    <a:solidFill>
                      <a:srgbClr val="1A1A1A"/>
                    </a:solidFill>
                    <a:latin typeface="Segoe UI"/>
                  </a:rPr>
                  <a:t>Operators</a:t>
                </a:r>
                <a:endParaRPr lang="en-US" sz="1770" spc="-1">
                  <a:latin typeface="Arial"/>
                </a:endParaRPr>
              </a:p>
            </p:txBody>
          </p:sp>
        </p:grpSp>
        <p:pic>
          <p:nvPicPr>
            <p:cNvPr id="1602" name="Graphic 82" descr="Processor"/>
            <p:cNvPicPr/>
            <p:nvPr/>
          </p:nvPicPr>
          <p:blipFill>
            <a:blip r:embed="rId2" cstate="screen">
              <a:extLst>
                <a:ext uri="{28A0092B-C50C-407E-A947-70E740481C1C}">
                  <a14:useLocalDpi xmlns:a14="http://schemas.microsoft.com/office/drawing/2010/main"/>
                </a:ext>
              </a:extLst>
            </a:blip>
            <a:stretch/>
          </p:blipFill>
          <p:spPr>
            <a:xfrm>
              <a:off x="4802237" y="4898568"/>
              <a:ext cx="631800" cy="631800"/>
            </a:xfrm>
            <a:prstGeom prst="rect">
              <a:avLst/>
            </a:prstGeom>
            <a:ln w="0">
              <a:noFill/>
            </a:ln>
          </p:spPr>
        </p:pic>
      </p:grpSp>
      <p:pic>
        <p:nvPicPr>
          <p:cNvPr id="63" name="图片 62">
            <a:extLst>
              <a:ext uri="{FF2B5EF4-FFF2-40B4-BE49-F238E27FC236}">
                <a16:creationId xmlns:a16="http://schemas.microsoft.com/office/drawing/2014/main" id="{8EB8FA39-8E66-0E4C-BA21-0784B21CE0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469" y="1411581"/>
            <a:ext cx="4548652" cy="1430069"/>
          </a:xfrm>
          <a:prstGeom prst="rect">
            <a:avLst/>
          </a:prstGeom>
        </p:spPr>
      </p:pic>
      <p:pic>
        <p:nvPicPr>
          <p:cNvPr id="64" name="图片 63">
            <a:extLst>
              <a:ext uri="{FF2B5EF4-FFF2-40B4-BE49-F238E27FC236}">
                <a16:creationId xmlns:a16="http://schemas.microsoft.com/office/drawing/2014/main" id="{9B01BA22-5571-2245-A891-518044C2EA5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
          <a:stretch/>
        </p:blipFill>
        <p:spPr>
          <a:xfrm>
            <a:off x="6760135" y="3085022"/>
            <a:ext cx="4064291" cy="2826643"/>
          </a:xfrm>
          <a:prstGeom prst="rect">
            <a:avLst/>
          </a:prstGeom>
        </p:spPr>
      </p:pic>
    </p:spTree>
    <p:extLst>
      <p:ext uri="{BB962C8B-B14F-4D97-AF65-F5344CB8AC3E}">
        <p14:creationId xmlns:p14="http://schemas.microsoft.com/office/powerpoint/2010/main" val="4236752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a:t>
            </a:r>
            <a:r>
              <a:rPr lang="zh-CN" altLang="en-US" dirty="0"/>
              <a:t>）</a:t>
            </a:r>
            <a:endParaRPr lang="en-US" sz="3200" b="0" spc="-1" dirty="0">
              <a:solidFill>
                <a:srgbClr val="1A1A1A"/>
              </a:solidFill>
              <a:latin typeface="Segoe UI"/>
            </a:endParaRPr>
          </a:p>
        </p:txBody>
      </p:sp>
      <p:sp>
        <p:nvSpPr>
          <p:cNvPr id="1604" name="PlaceHolder 2"/>
          <p:cNvSpPr>
            <a:spLocks noGrp="1"/>
          </p:cNvSpPr>
          <p:nvPr>
            <p:ph sz="half" idx="1"/>
          </p:nvPr>
        </p:nvSpPr>
        <p:spPr>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计算图准确的描述了算子之间的依赖关系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a:solidFill>
                  <a:srgbClr val="34393C"/>
                </a:solidFill>
                <a:latin typeface="+mj-ea"/>
                <a:ea typeface="+mj-ea"/>
              </a:rPr>
              <a:t>根据</a:t>
            </a:r>
            <a:r>
              <a:rPr lang="zh-CN" altLang="en-US" sz="2000" spc="-1">
                <a:solidFill>
                  <a:srgbClr val="34393C"/>
                </a:solidFill>
                <a:latin typeface="+mj-ea"/>
                <a:ea typeface="+mj-ea"/>
              </a:rPr>
              <a:t>计算</a:t>
            </a:r>
            <a:r>
              <a:rPr lang="zh-CN" altLang="en-US" sz="2000" b="0" spc="-1">
                <a:solidFill>
                  <a:srgbClr val="34393C"/>
                </a:solidFill>
                <a:latin typeface="+mj-ea"/>
                <a:ea typeface="+mj-ea"/>
              </a:rPr>
              <a:t>图</a:t>
            </a:r>
            <a:r>
              <a:rPr lang="zh-CN" altLang="en-US" sz="2000" b="0" spc="-1" dirty="0">
                <a:solidFill>
                  <a:srgbClr val="34393C"/>
                </a:solidFill>
                <a:latin typeface="+mj-ea"/>
                <a:ea typeface="+mj-ea"/>
              </a:rPr>
              <a:t>找到相互独立的算子进行并发调度，提高计算的并行性</a:t>
            </a:r>
            <a:endParaRPr lang="en-US" sz="2000" b="0" spc="-1" dirty="0">
              <a:solidFill>
                <a:srgbClr val="34393C"/>
              </a:solidFill>
              <a:latin typeface="+mj-ea"/>
              <a:ea typeface="+mj-ea"/>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A0164D5-40BA-DF4C-A5A6-79434DCE9BC8}"/>
                  </a:ext>
                </a:extLst>
              </p:cNvPr>
              <p:cNvSpPr/>
              <p:nvPr/>
            </p:nvSpPr>
            <p:spPr>
              <a:xfrm>
                <a:off x="3794125" y="2987660"/>
                <a:ext cx="3723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e>
                      </m:fun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sin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4A0164D5-40BA-DF4C-A5A6-79434DCE9BC8}"/>
                  </a:ext>
                </a:extLst>
              </p:cNvPr>
              <p:cNvSpPr>
                <a:spLocks noRot="1" noChangeAspect="1" noMove="1" noResize="1" noEditPoints="1" noAdjustHandles="1" noChangeArrowheads="1" noChangeShapeType="1" noTextEdit="1"/>
              </p:cNvSpPr>
              <p:nvPr/>
            </p:nvSpPr>
            <p:spPr>
              <a:xfrm>
                <a:off x="3794125" y="2987660"/>
                <a:ext cx="3723520" cy="369332"/>
              </a:xfrm>
              <a:prstGeom prst="rect">
                <a:avLst/>
              </a:prstGeom>
              <a:blipFill>
                <a:blip r:embed="rId2"/>
                <a:stretch>
                  <a:fillRect b="-16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4FF69CFB-52DB-094D-8154-33D6B8115B9A}"/>
              </a:ext>
            </a:extLst>
          </p:cNvPr>
          <p:cNvPicPr>
            <a:picLocks noChangeAspect="1"/>
          </p:cNvPicPr>
          <p:nvPr/>
        </p:nvPicPr>
        <p:blipFill>
          <a:blip r:embed="rId3"/>
          <a:stretch>
            <a:fillRect/>
          </a:stretch>
        </p:blipFill>
        <p:spPr>
          <a:xfrm>
            <a:off x="6296421" y="3861048"/>
            <a:ext cx="5562600" cy="1866900"/>
          </a:xfrm>
          <a:prstGeom prst="rect">
            <a:avLst/>
          </a:prstGeom>
        </p:spPr>
      </p:pic>
      <p:pic>
        <p:nvPicPr>
          <p:cNvPr id="7" name="图片 6">
            <a:extLst>
              <a:ext uri="{FF2B5EF4-FFF2-40B4-BE49-F238E27FC236}">
                <a16:creationId xmlns:a16="http://schemas.microsoft.com/office/drawing/2014/main" id="{35E3D1A6-66D3-5041-9C28-FAE1BC5AB1E5}"/>
              </a:ext>
            </a:extLst>
          </p:cNvPr>
          <p:cNvPicPr>
            <a:picLocks noChangeAspect="1"/>
          </p:cNvPicPr>
          <p:nvPr/>
        </p:nvPicPr>
        <p:blipFill>
          <a:blip r:embed="rId4"/>
          <a:stretch>
            <a:fillRect/>
          </a:stretch>
        </p:blipFill>
        <p:spPr>
          <a:xfrm>
            <a:off x="265733" y="3635782"/>
            <a:ext cx="5753457" cy="2092166"/>
          </a:xfrm>
          <a:prstGeom prst="rect">
            <a:avLst/>
          </a:prstGeom>
        </p:spPr>
      </p:pic>
    </p:spTree>
    <p:extLst>
      <p:ext uri="{BB962C8B-B14F-4D97-AF65-F5344CB8AC3E}">
        <p14:creationId xmlns:p14="http://schemas.microsoft.com/office/powerpoint/2010/main" val="221184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PlaceHolder 1"/>
          <p:cNvSpPr>
            <a:spLocks noGrp="1"/>
          </p:cNvSpPr>
          <p:nvPr>
            <p:ph type="title"/>
          </p:nvPr>
        </p:nvSpPr>
        <p:spPr>
          <a:prstGeom prst="rect">
            <a:avLst/>
          </a:prstGeom>
          <a:noFill/>
          <a:ln w="0">
            <a:noFill/>
          </a:ln>
        </p:spPr>
        <p:txBody>
          <a:bodyPr lIns="0" tIns="0" rIns="0" bIns="0" anchor="t">
            <a:noAutofit/>
          </a:bodyPr>
          <a:lstStyle/>
          <a:p>
            <a:r>
              <a:rPr lang="zh-CN" altLang="en-US" sz="3200" spc="-52" dirty="0">
                <a:latin typeface="Segoe UI Semibold"/>
              </a:rPr>
              <a:t>计算图的</a:t>
            </a:r>
            <a:r>
              <a:rPr lang="zh-CN" altLang="en-US" dirty="0"/>
              <a:t>单设备算子间调度（</a:t>
            </a:r>
            <a:r>
              <a:rPr lang="en-US" altLang="zh-CN" dirty="0"/>
              <a:t>II</a:t>
            </a:r>
            <a:r>
              <a:rPr lang="zh-CN" altLang="en-US" dirty="0"/>
              <a:t>）</a:t>
            </a:r>
            <a:endParaRPr lang="en-US" sz="3200" b="0" spc="-1" dirty="0">
              <a:solidFill>
                <a:srgbClr val="1A1A1A"/>
              </a:solidFill>
              <a:latin typeface="Segoe UI"/>
            </a:endParaRPr>
          </a:p>
        </p:txBody>
      </p:sp>
      <p:sp>
        <p:nvSpPr>
          <p:cNvPr id="67" name="PlaceHolder 2">
            <a:extLst>
              <a:ext uri="{FF2B5EF4-FFF2-40B4-BE49-F238E27FC236}">
                <a16:creationId xmlns:a16="http://schemas.microsoft.com/office/drawing/2014/main" id="{6570E675-9289-7A45-A656-5335EA23700E}"/>
              </a:ext>
            </a:extLst>
          </p:cNvPr>
          <p:cNvSpPr>
            <a:spLocks noGrp="1"/>
          </p:cNvSpPr>
          <p:nvPr>
            <p:ph sz="half" idx="1"/>
          </p:nvPr>
        </p:nvSpPr>
        <p:spPr>
          <a:xfrm>
            <a:off x="861012" y="1412776"/>
            <a:ext cx="4034586" cy="4525736"/>
          </a:xfrm>
          <a:prstGeom prst="rect">
            <a:avLst/>
          </a:prstGeom>
          <a:noFill/>
          <a:ln w="0">
            <a:noFill/>
          </a:ln>
        </p:spPr>
        <p:txBody>
          <a:bodyPr lIns="0" tIns="0" rIns="0" bIns="0" anchor="t">
            <a:noAutofit/>
          </a:bodyPr>
          <a:lstStyle/>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数据流图准确的描述了算子之间的依赖关系</a:t>
            </a:r>
            <a:endParaRPr lang="en-US" sz="2000" b="0" spc="-1" dirty="0">
              <a:solidFill>
                <a:srgbClr val="34393C"/>
              </a:solidFill>
              <a:latin typeface="+mj-ea"/>
              <a:ea typeface="+mj-ea"/>
            </a:endParaRPr>
          </a:p>
          <a:p>
            <a:pPr marL="228600" indent="-228600">
              <a:spcBef>
                <a:spcPts val="561"/>
              </a:spcBef>
              <a:buClr>
                <a:srgbClr val="1A1A1A"/>
              </a:buClr>
              <a:buSzPct val="90000"/>
              <a:buFont typeface="Wingdings" charset="2"/>
              <a:buChar char=""/>
            </a:pPr>
            <a:r>
              <a:rPr lang="zh-CN" altLang="en-US" sz="2000" b="0" spc="-1" dirty="0">
                <a:solidFill>
                  <a:srgbClr val="34393C"/>
                </a:solidFill>
                <a:latin typeface="+mj-ea"/>
                <a:ea typeface="+mj-ea"/>
              </a:rPr>
              <a:t>根据数据流图找到相互独立的算子进行并发调度，提高计算的并行性</a:t>
            </a:r>
            <a:endParaRPr lang="en-US" sz="2000" b="0" spc="-1" dirty="0">
              <a:solidFill>
                <a:srgbClr val="34393C"/>
              </a:solidFill>
              <a:latin typeface="+mj-ea"/>
              <a:ea typeface="+mj-ea"/>
            </a:endParaRPr>
          </a:p>
        </p:txBody>
      </p:sp>
      <p:pic>
        <p:nvPicPr>
          <p:cNvPr id="68" name="图片 67">
            <a:extLst>
              <a:ext uri="{FF2B5EF4-FFF2-40B4-BE49-F238E27FC236}">
                <a16:creationId xmlns:a16="http://schemas.microsoft.com/office/drawing/2014/main" id="{4DF19143-6A57-FE49-8FC7-67E30FEB5B40}"/>
              </a:ext>
            </a:extLst>
          </p:cNvPr>
          <p:cNvPicPr>
            <a:picLocks noChangeAspect="1"/>
          </p:cNvPicPr>
          <p:nvPr/>
        </p:nvPicPr>
        <p:blipFill>
          <a:blip r:embed="rId2"/>
          <a:stretch>
            <a:fillRect/>
          </a:stretch>
        </p:blipFill>
        <p:spPr>
          <a:xfrm>
            <a:off x="5810349" y="1268760"/>
            <a:ext cx="5173988" cy="1881450"/>
          </a:xfrm>
          <a:prstGeom prst="rect">
            <a:avLst/>
          </a:prstGeom>
        </p:spPr>
      </p:pic>
      <p:pic>
        <p:nvPicPr>
          <p:cNvPr id="6" name="图片 5">
            <a:extLst>
              <a:ext uri="{FF2B5EF4-FFF2-40B4-BE49-F238E27FC236}">
                <a16:creationId xmlns:a16="http://schemas.microsoft.com/office/drawing/2014/main" id="{BF5D7B8B-BB2A-3E47-BCD1-E80379A3176E}"/>
              </a:ext>
            </a:extLst>
          </p:cNvPr>
          <p:cNvPicPr>
            <a:picLocks noChangeAspect="1"/>
          </p:cNvPicPr>
          <p:nvPr/>
        </p:nvPicPr>
        <p:blipFill>
          <a:blip r:embed="rId3"/>
          <a:stretch>
            <a:fillRect/>
          </a:stretch>
        </p:blipFill>
        <p:spPr>
          <a:xfrm>
            <a:off x="5609693" y="3209636"/>
            <a:ext cx="5575300" cy="3022600"/>
          </a:xfrm>
          <a:prstGeom prst="rect">
            <a:avLst/>
          </a:prstGeom>
        </p:spPr>
      </p:pic>
    </p:spTree>
    <p:extLst>
      <p:ext uri="{BB962C8B-B14F-4D97-AF65-F5344CB8AC3E}">
        <p14:creationId xmlns:p14="http://schemas.microsoft.com/office/powerpoint/2010/main" val="155387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8</a:t>
            </a:fld>
            <a:endParaRPr lang="en-US">
              <a:latin typeface="Times New Roman"/>
            </a:endParaRPr>
          </a:p>
        </p:txBody>
      </p:sp>
      <p:sp>
        <p:nvSpPr>
          <p:cNvPr id="3" name="内容占位符 2">
            <a:extLst>
              <a:ext uri="{FF2B5EF4-FFF2-40B4-BE49-F238E27FC236}">
                <a16:creationId xmlns:a16="http://schemas.microsoft.com/office/drawing/2014/main" id="{96725571-2BB4-6C4D-B326-D1B5094C46CC}"/>
              </a:ext>
            </a:extLst>
          </p:cNvPr>
          <p:cNvSpPr>
            <a:spLocks noGrp="1"/>
          </p:cNvSpPr>
          <p:nvPr>
            <p:ph sz="half" idx="1"/>
          </p:nvPr>
        </p:nvSpPr>
        <p:spPr/>
        <p:txBody>
          <a:bodyPr/>
          <a:lstStyle/>
          <a:p>
            <a:r>
              <a:rPr lang="zh-CN" altLang="en-US" sz="2000" b="1" dirty="0">
                <a:solidFill>
                  <a:srgbClr val="34393C"/>
                </a:solidFill>
              </a:rPr>
              <a:t>计算图切分</a:t>
            </a:r>
            <a:r>
              <a:rPr lang="zh-CN" altLang="en-US" sz="2000" dirty="0">
                <a:solidFill>
                  <a:srgbClr val="34393C"/>
                </a:solidFill>
              </a:rPr>
              <a:t>：给定一个计算图，将计算图切分后（单算子</a:t>
            </a:r>
            <a:r>
              <a:rPr lang="en-US" altLang="zh-CN" sz="2000" dirty="0">
                <a:solidFill>
                  <a:srgbClr val="34393C"/>
                </a:solidFill>
              </a:rPr>
              <a:t>/</a:t>
            </a:r>
            <a:r>
              <a:rPr lang="zh-CN" altLang="en-US" sz="2000" dirty="0">
                <a:solidFill>
                  <a:srgbClr val="34393C"/>
                </a:solidFill>
              </a:rPr>
              <a:t>子图）放置到多设备上，每个设备拥有计算图的一部分。</a:t>
            </a:r>
          </a:p>
          <a:p>
            <a:r>
              <a:rPr lang="zh-CN" altLang="en-US" sz="2000" b="1" dirty="0">
                <a:solidFill>
                  <a:srgbClr val="34393C"/>
                </a:solidFill>
              </a:rPr>
              <a:t>插入跨设备通信</a:t>
            </a:r>
            <a:r>
              <a:rPr lang="zh-CN" altLang="en-US" sz="2000" dirty="0">
                <a:solidFill>
                  <a:srgbClr val="34393C"/>
                </a:solidFill>
              </a:rPr>
              <a:t>：经过切分计算图会被分成若干子图，每个子图被放置在一个设备上，进行跨设备跨子图数据传输。</a:t>
            </a:r>
          </a:p>
        </p:txBody>
      </p:sp>
      <p:sp>
        <p:nvSpPr>
          <p:cNvPr id="31" name="虚尾箭头 30">
            <a:extLst>
              <a:ext uri="{FF2B5EF4-FFF2-40B4-BE49-F238E27FC236}">
                <a16:creationId xmlns:a16="http://schemas.microsoft.com/office/drawing/2014/main" id="{E8FBE6CD-55A5-8343-BA5B-8CC734E0AFFE}"/>
              </a:ext>
            </a:extLst>
          </p:cNvPr>
          <p:cNvSpPr/>
          <p:nvPr/>
        </p:nvSpPr>
        <p:spPr bwMode="auto">
          <a:xfrm rot="5400000">
            <a:off x="5673323" y="3600664"/>
            <a:ext cx="864096" cy="952816"/>
          </a:xfrm>
          <a:prstGeom prst="stripedRightArrow">
            <a:avLst/>
          </a:prstGeom>
          <a:solidFill>
            <a:srgbClr val="34393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32" name="组合 31">
            <a:extLst>
              <a:ext uri="{FF2B5EF4-FFF2-40B4-BE49-F238E27FC236}">
                <a16:creationId xmlns:a16="http://schemas.microsoft.com/office/drawing/2014/main" id="{2EC331EB-07BB-934A-BC81-42841DEF097D}"/>
              </a:ext>
            </a:extLst>
          </p:cNvPr>
          <p:cNvGrpSpPr/>
          <p:nvPr/>
        </p:nvGrpSpPr>
        <p:grpSpPr>
          <a:xfrm>
            <a:off x="481757" y="4509120"/>
            <a:ext cx="11110796" cy="1469296"/>
            <a:chOff x="481757" y="4653136"/>
            <a:chExt cx="11110796" cy="1469296"/>
          </a:xfrm>
        </p:grpSpPr>
        <p:pic>
          <p:nvPicPr>
            <p:cNvPr id="33" name="图片 32">
              <a:extLst>
                <a:ext uri="{FF2B5EF4-FFF2-40B4-BE49-F238E27FC236}">
                  <a16:creationId xmlns:a16="http://schemas.microsoft.com/office/drawing/2014/main" id="{6CF851AC-CA8F-734A-817F-EEE3BFC624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34" name="图片 33">
              <a:extLst>
                <a:ext uri="{FF2B5EF4-FFF2-40B4-BE49-F238E27FC236}">
                  <a16:creationId xmlns:a16="http://schemas.microsoft.com/office/drawing/2014/main" id="{D91CF3B0-DCB5-3841-AC04-2AB59CC0F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35" name="图片 34">
              <a:extLst>
                <a:ext uri="{FF2B5EF4-FFF2-40B4-BE49-F238E27FC236}">
                  <a16:creationId xmlns:a16="http://schemas.microsoft.com/office/drawing/2014/main" id="{C4B11BCF-0ABA-6D4F-8358-D6A191A778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36" name="图片 35">
              <a:extLst>
                <a:ext uri="{FF2B5EF4-FFF2-40B4-BE49-F238E27FC236}">
                  <a16:creationId xmlns:a16="http://schemas.microsoft.com/office/drawing/2014/main" id="{0CB9BE40-71DB-C744-9527-430859A53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37" name="图片 36">
              <a:extLst>
                <a:ext uri="{FF2B5EF4-FFF2-40B4-BE49-F238E27FC236}">
                  <a16:creationId xmlns:a16="http://schemas.microsoft.com/office/drawing/2014/main" id="{3C5DB694-4DCD-8744-902A-4CFD5B3F60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spTree>
    <p:extLst>
      <p:ext uri="{BB962C8B-B14F-4D97-AF65-F5344CB8AC3E}">
        <p14:creationId xmlns:p14="http://schemas.microsoft.com/office/powerpoint/2010/main" val="2978431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zh-CN" altLang="en-US" sz="3200" spc="-52" dirty="0">
                <a:latin typeface="Segoe UI Semibold"/>
              </a:rPr>
              <a:t>计算图的切分与多设备执行（</a:t>
            </a:r>
            <a:r>
              <a:rPr lang="en-US" altLang="zh-CN" sz="3200" spc="-52" dirty="0">
                <a:latin typeface="Segoe UI Semibold"/>
              </a:rPr>
              <a:t>I</a:t>
            </a:r>
            <a:r>
              <a:rPr lang="zh-CN" altLang="en-US" sz="3200" spc="-52" dirty="0">
                <a:latin typeface="Segoe UI Semibold"/>
              </a:rPr>
              <a:t>）</a:t>
            </a:r>
            <a:endParaRPr lang="en-US" sz="3200" b="0" spc="-1" dirty="0">
              <a:solidFill>
                <a:srgbClr val="1A1A1A"/>
              </a:solidFill>
              <a:latin typeface="Segoe UI"/>
            </a:endParaRPr>
          </a:p>
        </p:txBody>
      </p:sp>
      <p:sp>
        <p:nvSpPr>
          <p:cNvPr id="1668" name="PlaceHolder 3"/>
          <p:cNvSpPr>
            <a:spLocks noGrp="1"/>
          </p:cNvSpPr>
          <p:nvPr>
            <p:ph type="sldNum" idx="4294967295"/>
          </p:nvPr>
        </p:nvSpPr>
        <p:spPr>
          <a:xfrm>
            <a:off x="9453563" y="6356350"/>
            <a:ext cx="2743200" cy="365125"/>
          </a:xfrm>
          <a:prstGeom prst="rect">
            <a:avLst/>
          </a:prstGeom>
          <a:noFill/>
          <a:ln w="0">
            <a:noFill/>
          </a:ln>
        </p:spPr>
        <p:txBody>
          <a:bodyPr lIns="90000" tIns="45000" rIns="90000" bIns="45000" anchor="t">
            <a:noAutofit/>
          </a:bodyPr>
          <a:lstStyle>
            <a:lvl1pPr>
              <a:lnSpc>
                <a:spcPct val="100000"/>
              </a:lnSpc>
              <a:buNone/>
              <a:defRPr lang="en-US" sz="1770" b="0" strike="noStrike" spc="-1">
                <a:solidFill>
                  <a:srgbClr val="1A1A1A"/>
                </a:solidFill>
                <a:latin typeface="Segoe UI"/>
              </a:defRPr>
            </a:lvl1pPr>
          </a:lstStyle>
          <a:p>
            <a:pPr>
              <a:lnSpc>
                <a:spcPct val="100000"/>
              </a:lnSpc>
              <a:buNone/>
            </a:pPr>
            <a:fld id="{976ED22F-CDAD-4ACE-8AAF-399EC4406488}" type="slidenum">
              <a:rPr lang="en-US"/>
              <a:t>9</a:t>
            </a:fld>
            <a:endParaRPr lang="en-US">
              <a:latin typeface="Times New Roman"/>
            </a:endParaRPr>
          </a:p>
        </p:txBody>
      </p:sp>
      <p:pic>
        <p:nvPicPr>
          <p:cNvPr id="6" name="图片 5">
            <a:extLst>
              <a:ext uri="{FF2B5EF4-FFF2-40B4-BE49-F238E27FC236}">
                <a16:creationId xmlns:a16="http://schemas.microsoft.com/office/drawing/2014/main" id="{123FDDDD-F083-4C43-BA9E-EDB8F2042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700" y="2182592"/>
            <a:ext cx="3826074" cy="2089759"/>
          </a:xfrm>
          <a:prstGeom prst="rect">
            <a:avLst/>
          </a:prstGeom>
        </p:spPr>
      </p:pic>
      <p:sp>
        <p:nvSpPr>
          <p:cNvPr id="8" name="矩形 7">
            <a:extLst>
              <a:ext uri="{FF2B5EF4-FFF2-40B4-BE49-F238E27FC236}">
                <a16:creationId xmlns:a16="http://schemas.microsoft.com/office/drawing/2014/main" id="{B1999FB7-7FBF-9346-9A9A-8C1F222C360E}"/>
              </a:ext>
            </a:extLst>
          </p:cNvPr>
          <p:cNvSpPr/>
          <p:nvPr/>
        </p:nvSpPr>
        <p:spPr>
          <a:xfrm>
            <a:off x="241276" y="1545189"/>
            <a:ext cx="4200921" cy="369332"/>
          </a:xfrm>
          <a:prstGeom prst="rect">
            <a:avLst/>
          </a:prstGeom>
        </p:spPr>
        <p:txBody>
          <a:bodyPr wrap="square">
            <a:spAutoFit/>
          </a:bodyPr>
          <a:lstStyle/>
          <a:p>
            <a:pPr algn="ctr"/>
            <a:r>
              <a:rPr lang="en-US" altLang="zh-CN" spc="-1" dirty="0">
                <a:solidFill>
                  <a:srgbClr val="34393C"/>
                </a:solidFill>
                <a:latin typeface="+mj-ea"/>
                <a:ea typeface="+mj-ea"/>
              </a:rPr>
              <a:t>GoogleNet</a:t>
            </a:r>
            <a:r>
              <a:rPr lang="zh-CN" altLang="en-US" spc="-1" dirty="0">
                <a:solidFill>
                  <a:srgbClr val="34393C"/>
                </a:solidFill>
                <a:latin typeface="+mj-ea"/>
                <a:ea typeface="+mj-ea"/>
              </a:rPr>
              <a:t> </a:t>
            </a:r>
            <a:r>
              <a:rPr lang="en-US" altLang="zh-CN" spc="-1" dirty="0">
                <a:solidFill>
                  <a:srgbClr val="34393C"/>
                </a:solidFill>
                <a:latin typeface="+mj-ea"/>
                <a:ea typeface="+mj-ea"/>
              </a:rPr>
              <a:t>Inception</a:t>
            </a:r>
            <a:r>
              <a:rPr lang="zh-CN" altLang="en-US" spc="-1" dirty="0">
                <a:solidFill>
                  <a:srgbClr val="34393C"/>
                </a:solidFill>
                <a:latin typeface="+mj-ea"/>
                <a:ea typeface="+mj-ea"/>
              </a:rPr>
              <a:t>模块</a:t>
            </a:r>
            <a:endParaRPr lang="zh-CN" altLang="en-US" dirty="0">
              <a:solidFill>
                <a:srgbClr val="34393C"/>
              </a:solidFill>
              <a:latin typeface="+mj-ea"/>
              <a:ea typeface="+mj-ea"/>
            </a:endParaRPr>
          </a:p>
        </p:txBody>
      </p:sp>
      <p:pic>
        <p:nvPicPr>
          <p:cNvPr id="10" name="图片 9">
            <a:extLst>
              <a:ext uri="{FF2B5EF4-FFF2-40B4-BE49-F238E27FC236}">
                <a16:creationId xmlns:a16="http://schemas.microsoft.com/office/drawing/2014/main" id="{BAAA83C5-ADE3-1148-9B4D-AB0B7B2039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479" y="4605962"/>
            <a:ext cx="980490" cy="759753"/>
          </a:xfrm>
          <a:prstGeom prst="rect">
            <a:avLst/>
          </a:prstGeom>
        </p:spPr>
      </p:pic>
      <p:pic>
        <p:nvPicPr>
          <p:cNvPr id="39" name="图片 38">
            <a:extLst>
              <a:ext uri="{FF2B5EF4-FFF2-40B4-BE49-F238E27FC236}">
                <a16:creationId xmlns:a16="http://schemas.microsoft.com/office/drawing/2014/main" id="{489031D1-1364-AE44-A2A6-D0ABF96FD2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19616" y="4605962"/>
            <a:ext cx="980490" cy="759753"/>
          </a:xfrm>
          <a:prstGeom prst="rect">
            <a:avLst/>
          </a:prstGeom>
        </p:spPr>
      </p:pic>
      <p:pic>
        <p:nvPicPr>
          <p:cNvPr id="40" name="图片 39">
            <a:extLst>
              <a:ext uri="{FF2B5EF4-FFF2-40B4-BE49-F238E27FC236}">
                <a16:creationId xmlns:a16="http://schemas.microsoft.com/office/drawing/2014/main" id="{E2846B88-A3AE-9346-8E06-82103C044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6753" y="4605962"/>
            <a:ext cx="980490" cy="759753"/>
          </a:xfrm>
          <a:prstGeom prst="rect">
            <a:avLst/>
          </a:prstGeom>
        </p:spPr>
      </p:pic>
      <p:pic>
        <p:nvPicPr>
          <p:cNvPr id="41" name="图片 40">
            <a:extLst>
              <a:ext uri="{FF2B5EF4-FFF2-40B4-BE49-F238E27FC236}">
                <a16:creationId xmlns:a16="http://schemas.microsoft.com/office/drawing/2014/main" id="{DB6D56B9-9230-9D44-8CCA-F785ED5AEF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3891" y="4605962"/>
            <a:ext cx="980490" cy="759753"/>
          </a:xfrm>
          <a:prstGeom prst="rect">
            <a:avLst/>
          </a:prstGeom>
        </p:spPr>
      </p:pic>
      <p:sp>
        <p:nvSpPr>
          <p:cNvPr id="42" name="矩形 41">
            <a:extLst>
              <a:ext uri="{FF2B5EF4-FFF2-40B4-BE49-F238E27FC236}">
                <a16:creationId xmlns:a16="http://schemas.microsoft.com/office/drawing/2014/main" id="{8A674DBB-DFF0-CE49-8FCB-3A24F232D075}"/>
              </a:ext>
            </a:extLst>
          </p:cNvPr>
          <p:cNvSpPr/>
          <p:nvPr/>
        </p:nvSpPr>
        <p:spPr>
          <a:xfrm>
            <a:off x="6170389" y="1545189"/>
            <a:ext cx="4200921" cy="369332"/>
          </a:xfrm>
          <a:prstGeom prst="rect">
            <a:avLst/>
          </a:prstGeom>
        </p:spPr>
        <p:txBody>
          <a:bodyPr wrap="square">
            <a:spAutoFit/>
          </a:bodyPr>
          <a:lstStyle/>
          <a:p>
            <a:pPr algn="ctr"/>
            <a:r>
              <a:rPr lang="en-US" altLang="zh-CN" dirty="0">
                <a:solidFill>
                  <a:srgbClr val="34393C"/>
                </a:solidFill>
                <a:latin typeface="+mj-ea"/>
                <a:ea typeface="+mj-ea"/>
              </a:rPr>
              <a:t>Inception</a:t>
            </a:r>
            <a:r>
              <a:rPr lang="zh-CN" altLang="en-US" dirty="0">
                <a:solidFill>
                  <a:srgbClr val="34393C"/>
                </a:solidFill>
                <a:latin typeface="+mj-ea"/>
                <a:ea typeface="+mj-ea"/>
              </a:rPr>
              <a:t>模块多设备执行策略</a:t>
            </a:r>
          </a:p>
        </p:txBody>
      </p:sp>
      <p:sp>
        <p:nvSpPr>
          <p:cNvPr id="11" name="右大括号 10">
            <a:extLst>
              <a:ext uri="{FF2B5EF4-FFF2-40B4-BE49-F238E27FC236}">
                <a16:creationId xmlns:a16="http://schemas.microsoft.com/office/drawing/2014/main" id="{CD3947E9-4A47-3E4E-BF52-9EDB98B8BAD5}"/>
              </a:ext>
            </a:extLst>
          </p:cNvPr>
          <p:cNvSpPr/>
          <p:nvPr/>
        </p:nvSpPr>
        <p:spPr bwMode="auto">
          <a:xfrm rot="16200000">
            <a:off x="2195041" y="2696369"/>
            <a:ext cx="180453" cy="3661940"/>
          </a:xfrm>
          <a:prstGeom prst="rightBrace">
            <a:avLst/>
          </a:prstGeom>
          <a:noFill/>
          <a:ln w="19050" cap="flat" cmpd="sng" algn="ctr">
            <a:solidFill>
              <a:srgbClr val="34393C"/>
            </a:solidFill>
            <a:prstDash val="solid"/>
            <a:round/>
            <a:headEnd type="none" w="med" len="med"/>
            <a:tailEnd type="none" w="med" len="med"/>
            <a:extLst>
              <a:ext uri="{C807C97D-BFC1-408E-A445-0C87EB9F89A2}">
                <ask:lineSketchStyleProps xmlns:ask="http://schemas.microsoft.com/office/drawing/2018/sketchyshapes" sd="1354754446">
                  <a:custGeom>
                    <a:avLst/>
                    <a:gdLst>
                      <a:gd name="connsiteX0" fmla="*/ 0 w 180453"/>
                      <a:gd name="connsiteY0" fmla="*/ 0 h 3661940"/>
                      <a:gd name="connsiteX1" fmla="*/ 90227 w 180453"/>
                      <a:gd name="connsiteY1" fmla="*/ 15037 h 3661940"/>
                      <a:gd name="connsiteX2" fmla="*/ 90227 w 180453"/>
                      <a:gd name="connsiteY2" fmla="*/ 615336 h 3661940"/>
                      <a:gd name="connsiteX3" fmla="*/ 90227 w 180453"/>
                      <a:gd name="connsiteY3" fmla="*/ 1179616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446306 h 3661940"/>
                      <a:gd name="connsiteX8" fmla="*/ 90227 w 180453"/>
                      <a:gd name="connsiteY8" fmla="*/ 3082622 h 3661940"/>
                      <a:gd name="connsiteX9" fmla="*/ 90227 w 180453"/>
                      <a:gd name="connsiteY9" fmla="*/ 3646903 h 3661940"/>
                      <a:gd name="connsiteX10" fmla="*/ 0 w 180453"/>
                      <a:gd name="connsiteY10" fmla="*/ 3661940 h 3661940"/>
                      <a:gd name="connsiteX11" fmla="*/ 0 w 180453"/>
                      <a:gd name="connsiteY11" fmla="*/ 3161475 h 3661940"/>
                      <a:gd name="connsiteX12" fmla="*/ 0 w 180453"/>
                      <a:gd name="connsiteY12" fmla="*/ 2624390 h 3661940"/>
                      <a:gd name="connsiteX13" fmla="*/ 0 w 180453"/>
                      <a:gd name="connsiteY13" fmla="*/ 1977448 h 3661940"/>
                      <a:gd name="connsiteX14" fmla="*/ 0 w 180453"/>
                      <a:gd name="connsiteY14" fmla="*/ 1293885 h 3661940"/>
                      <a:gd name="connsiteX15" fmla="*/ 0 w 180453"/>
                      <a:gd name="connsiteY15" fmla="*/ 683562 h 3661940"/>
                      <a:gd name="connsiteX16" fmla="*/ 0 w 180453"/>
                      <a:gd name="connsiteY16" fmla="*/ 0 h 3661940"/>
                      <a:gd name="connsiteX0" fmla="*/ 0 w 180453"/>
                      <a:gd name="connsiteY0" fmla="*/ 0 h 3661940"/>
                      <a:gd name="connsiteX1" fmla="*/ 90227 w 180453"/>
                      <a:gd name="connsiteY1" fmla="*/ 15037 h 3661940"/>
                      <a:gd name="connsiteX2" fmla="*/ 90227 w 180453"/>
                      <a:gd name="connsiteY2" fmla="*/ 579318 h 3661940"/>
                      <a:gd name="connsiteX3" fmla="*/ 90227 w 180453"/>
                      <a:gd name="connsiteY3" fmla="*/ 1215634 h 3661940"/>
                      <a:gd name="connsiteX4" fmla="*/ 90227 w 180453"/>
                      <a:gd name="connsiteY4" fmla="*/ 1815933 h 3661940"/>
                      <a:gd name="connsiteX5" fmla="*/ 180454 w 180453"/>
                      <a:gd name="connsiteY5" fmla="*/ 1830970 h 3661940"/>
                      <a:gd name="connsiteX6" fmla="*/ 90227 w 180453"/>
                      <a:gd name="connsiteY6" fmla="*/ 1846007 h 3661940"/>
                      <a:gd name="connsiteX7" fmla="*/ 90227 w 180453"/>
                      <a:gd name="connsiteY7" fmla="*/ 2392279 h 3661940"/>
                      <a:gd name="connsiteX8" fmla="*/ 90227 w 180453"/>
                      <a:gd name="connsiteY8" fmla="*/ 2992577 h 3661940"/>
                      <a:gd name="connsiteX9" fmla="*/ 90227 w 180453"/>
                      <a:gd name="connsiteY9" fmla="*/ 3646903 h 3661940"/>
                      <a:gd name="connsiteX10" fmla="*/ 0 w 180453"/>
                      <a:gd name="connsiteY10" fmla="*/ 3661940 h 366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53" h="3661940" stroke="0" extrusionOk="0">
                        <a:moveTo>
                          <a:pt x="0" y="0"/>
                        </a:moveTo>
                        <a:cubicBezTo>
                          <a:pt x="48985" y="961"/>
                          <a:pt x="90536" y="6665"/>
                          <a:pt x="90227" y="15037"/>
                        </a:cubicBezTo>
                        <a:cubicBezTo>
                          <a:pt x="114627" y="271637"/>
                          <a:pt x="102751" y="437964"/>
                          <a:pt x="90227" y="615336"/>
                        </a:cubicBezTo>
                        <a:cubicBezTo>
                          <a:pt x="77703" y="792708"/>
                          <a:pt x="96150" y="921921"/>
                          <a:pt x="90227" y="1179616"/>
                        </a:cubicBezTo>
                        <a:cubicBezTo>
                          <a:pt x="84304" y="1437311"/>
                          <a:pt x="72449" y="1672705"/>
                          <a:pt x="90227" y="1815933"/>
                        </a:cubicBezTo>
                        <a:cubicBezTo>
                          <a:pt x="94428" y="1818583"/>
                          <a:pt x="139632" y="1826153"/>
                          <a:pt x="180454" y="1830970"/>
                        </a:cubicBezTo>
                        <a:cubicBezTo>
                          <a:pt x="130942" y="1830736"/>
                          <a:pt x="90604" y="1836768"/>
                          <a:pt x="90227" y="1846007"/>
                        </a:cubicBezTo>
                        <a:cubicBezTo>
                          <a:pt x="91117" y="2104208"/>
                          <a:pt x="100727" y="2315780"/>
                          <a:pt x="90227" y="2446306"/>
                        </a:cubicBezTo>
                        <a:cubicBezTo>
                          <a:pt x="79727" y="2576832"/>
                          <a:pt x="98770" y="2835397"/>
                          <a:pt x="90227" y="3082622"/>
                        </a:cubicBezTo>
                        <a:cubicBezTo>
                          <a:pt x="81684" y="3329847"/>
                          <a:pt x="67517" y="3391066"/>
                          <a:pt x="90227" y="3646903"/>
                        </a:cubicBezTo>
                        <a:cubicBezTo>
                          <a:pt x="89986" y="3654120"/>
                          <a:pt x="51764" y="3661475"/>
                          <a:pt x="0" y="3661940"/>
                        </a:cubicBezTo>
                        <a:cubicBezTo>
                          <a:pt x="-23303" y="3561627"/>
                          <a:pt x="-21063" y="3283191"/>
                          <a:pt x="0" y="3161475"/>
                        </a:cubicBezTo>
                        <a:cubicBezTo>
                          <a:pt x="21063" y="3039760"/>
                          <a:pt x="-17151" y="2762112"/>
                          <a:pt x="0" y="2624390"/>
                        </a:cubicBezTo>
                        <a:cubicBezTo>
                          <a:pt x="17151" y="2486669"/>
                          <a:pt x="23423" y="2292883"/>
                          <a:pt x="0" y="1977448"/>
                        </a:cubicBezTo>
                        <a:cubicBezTo>
                          <a:pt x="-23423" y="1662013"/>
                          <a:pt x="10753" y="1624088"/>
                          <a:pt x="0" y="1293885"/>
                        </a:cubicBezTo>
                        <a:cubicBezTo>
                          <a:pt x="-10753" y="963682"/>
                          <a:pt x="-29058" y="870106"/>
                          <a:pt x="0" y="683562"/>
                        </a:cubicBezTo>
                        <a:cubicBezTo>
                          <a:pt x="29058" y="497018"/>
                          <a:pt x="-19573" y="170956"/>
                          <a:pt x="0" y="0"/>
                        </a:cubicBezTo>
                        <a:close/>
                      </a:path>
                      <a:path w="180453" h="3661940" fill="none" extrusionOk="0">
                        <a:moveTo>
                          <a:pt x="0" y="0"/>
                        </a:moveTo>
                        <a:cubicBezTo>
                          <a:pt x="48893" y="817"/>
                          <a:pt x="89039" y="7644"/>
                          <a:pt x="90227" y="15037"/>
                        </a:cubicBezTo>
                        <a:cubicBezTo>
                          <a:pt x="73872" y="130923"/>
                          <a:pt x="116441" y="413756"/>
                          <a:pt x="90227" y="579318"/>
                        </a:cubicBezTo>
                        <a:cubicBezTo>
                          <a:pt x="64013" y="744880"/>
                          <a:pt x="109474" y="1052357"/>
                          <a:pt x="90227" y="1215634"/>
                        </a:cubicBezTo>
                        <a:cubicBezTo>
                          <a:pt x="70980" y="1378911"/>
                          <a:pt x="76205" y="1645422"/>
                          <a:pt x="90227" y="1815933"/>
                        </a:cubicBezTo>
                        <a:cubicBezTo>
                          <a:pt x="92974" y="1823925"/>
                          <a:pt x="129491" y="1827996"/>
                          <a:pt x="180454" y="1830970"/>
                        </a:cubicBezTo>
                        <a:cubicBezTo>
                          <a:pt x="131772" y="1829701"/>
                          <a:pt x="91459" y="1838805"/>
                          <a:pt x="90227" y="1846007"/>
                        </a:cubicBezTo>
                        <a:cubicBezTo>
                          <a:pt x="110947" y="2038554"/>
                          <a:pt x="80441" y="2131697"/>
                          <a:pt x="90227" y="2392279"/>
                        </a:cubicBezTo>
                        <a:cubicBezTo>
                          <a:pt x="100013" y="2652861"/>
                          <a:pt x="87792" y="2763002"/>
                          <a:pt x="90227" y="2992577"/>
                        </a:cubicBezTo>
                        <a:cubicBezTo>
                          <a:pt x="92662" y="3222152"/>
                          <a:pt x="110949" y="3468710"/>
                          <a:pt x="90227" y="3646903"/>
                        </a:cubicBezTo>
                        <a:cubicBezTo>
                          <a:pt x="98420" y="3659742"/>
                          <a:pt x="50641" y="3654117"/>
                          <a:pt x="0" y="366194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692843FA-246A-5D47-94DB-0D97929C55C6}"/>
              </a:ext>
            </a:extLst>
          </p:cNvPr>
          <p:cNvSpPr/>
          <p:nvPr/>
        </p:nvSpPr>
        <p:spPr>
          <a:xfrm>
            <a:off x="1319615" y="5507940"/>
            <a:ext cx="1811778" cy="369332"/>
          </a:xfrm>
          <a:prstGeom prst="rect">
            <a:avLst/>
          </a:prstGeom>
        </p:spPr>
        <p:txBody>
          <a:bodyPr wrap="none">
            <a:spAutoFit/>
          </a:bodyPr>
          <a:lstStyle/>
          <a:p>
            <a:r>
              <a:rPr lang="zh-CN" altLang="en-US" dirty="0">
                <a:solidFill>
                  <a:srgbClr val="34393C"/>
                </a:solidFill>
                <a:latin typeface="+mj-ea"/>
                <a:ea typeface="+mj-ea"/>
              </a:rPr>
              <a:t>华为昇腾 </a:t>
            </a:r>
            <a:r>
              <a:rPr lang="en-US" altLang="zh-CN" dirty="0">
                <a:solidFill>
                  <a:srgbClr val="34393C"/>
                </a:solidFill>
                <a:latin typeface="+mj-ea"/>
                <a:ea typeface="+mj-ea"/>
              </a:rPr>
              <a:t>Altars</a:t>
            </a:r>
            <a:endParaRPr lang="zh-CN" altLang="en-US" dirty="0">
              <a:solidFill>
                <a:srgbClr val="34393C"/>
              </a:solidFill>
              <a:latin typeface="+mj-ea"/>
              <a:ea typeface="+mj-ea"/>
            </a:endParaRPr>
          </a:p>
        </p:txBody>
      </p:sp>
      <p:pic>
        <p:nvPicPr>
          <p:cNvPr id="2" name="图片 1">
            <a:extLst>
              <a:ext uri="{FF2B5EF4-FFF2-40B4-BE49-F238E27FC236}">
                <a16:creationId xmlns:a16="http://schemas.microsoft.com/office/drawing/2014/main" id="{BAA2FDCE-5809-1A40-ABD1-4ED3966010A3}"/>
              </a:ext>
            </a:extLst>
          </p:cNvPr>
          <p:cNvPicPr>
            <a:picLocks noChangeAspect="1"/>
          </p:cNvPicPr>
          <p:nvPr/>
        </p:nvPicPr>
        <p:blipFill>
          <a:blip r:embed="rId5"/>
          <a:stretch>
            <a:fillRect/>
          </a:stretch>
        </p:blipFill>
        <p:spPr>
          <a:xfrm>
            <a:off x="4613249" y="2182592"/>
            <a:ext cx="7315200" cy="3111500"/>
          </a:xfrm>
          <a:prstGeom prst="rect">
            <a:avLst/>
          </a:prstGeom>
        </p:spPr>
      </p:pic>
      <p:sp>
        <p:nvSpPr>
          <p:cNvPr id="15" name="矩形 14">
            <a:extLst>
              <a:ext uri="{FF2B5EF4-FFF2-40B4-BE49-F238E27FC236}">
                <a16:creationId xmlns:a16="http://schemas.microsoft.com/office/drawing/2014/main" id="{11879BAB-3B51-064D-B22B-06FFD301115E}"/>
              </a:ext>
            </a:extLst>
          </p:cNvPr>
          <p:cNvSpPr/>
          <p:nvPr/>
        </p:nvSpPr>
        <p:spPr>
          <a:xfrm>
            <a:off x="7538541" y="5507940"/>
            <a:ext cx="1569660" cy="369332"/>
          </a:xfrm>
          <a:prstGeom prst="rect">
            <a:avLst/>
          </a:prstGeom>
        </p:spPr>
        <p:txBody>
          <a:bodyPr wrap="none">
            <a:spAutoFit/>
          </a:bodyPr>
          <a:lstStyle/>
          <a:p>
            <a:r>
              <a:rPr lang="zh-CN" altLang="en-US" dirty="0">
                <a:solidFill>
                  <a:srgbClr val="34393C"/>
                </a:solidFill>
                <a:latin typeface="+mj-ea"/>
                <a:ea typeface="+mj-ea"/>
              </a:rPr>
              <a:t>多种调度模式</a:t>
            </a:r>
          </a:p>
        </p:txBody>
      </p:sp>
    </p:spTree>
    <p:extLst>
      <p:ext uri="{BB962C8B-B14F-4D97-AF65-F5344CB8AC3E}">
        <p14:creationId xmlns:p14="http://schemas.microsoft.com/office/powerpoint/2010/main" val="361964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15608</TotalTime>
  <Words>637</Words>
  <Application>Microsoft Macintosh PowerPoint</Application>
  <PresentationFormat>自定义</PresentationFormat>
  <Paragraphs>75</Paragraphs>
  <Slides>13</Slides>
  <Notes>5</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13</vt:i4>
      </vt:variant>
    </vt:vector>
  </HeadingPairs>
  <TitlesOfParts>
    <vt:vector size="34"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Segoe UI Semibold</vt:lpstr>
      <vt:lpstr>Arial</vt:lpstr>
      <vt:lpstr>Calibri</vt:lpstr>
      <vt:lpstr>Cambria Math</vt:lpstr>
      <vt:lpstr>Times New Roman</vt:lpstr>
      <vt:lpstr>Wingdings</vt:lpstr>
      <vt:lpstr>Title1</vt:lpstr>
      <vt:lpstr>Title2</vt:lpstr>
      <vt:lpstr>content01</vt:lpstr>
      <vt:lpstr>Content02</vt:lpstr>
      <vt:lpstr>code01</vt:lpstr>
      <vt:lpstr>Thankyou</vt:lpstr>
      <vt:lpstr>计算图与 优化与执行</vt:lpstr>
      <vt:lpstr>PowerPoint 演示文稿</vt:lpstr>
      <vt:lpstr>图优化</vt:lpstr>
      <vt:lpstr>图优化</vt:lpstr>
      <vt:lpstr>计算图的调度与执行</vt:lpstr>
      <vt:lpstr>计算图的单设备算子间调度（I）</vt:lpstr>
      <vt:lpstr>计算图的单设备算子间调度（II）</vt:lpstr>
      <vt:lpstr>计算图的切分与多设备执行</vt:lpstr>
      <vt:lpstr>计算图的切分与多设备执行（I）</vt:lpstr>
      <vt:lpstr>计算图的切分与多设备执行（II）</vt:lpstr>
      <vt:lpstr>计算图的切分与多设备执行</vt:lpstr>
      <vt:lpstr>Summary</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1651</cp:revision>
  <dcterms:created xsi:type="dcterms:W3CDTF">2015-01-14T10:38:57Z</dcterms:created>
  <dcterms:modified xsi:type="dcterms:W3CDTF">2022-12-14T13:49:28Z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